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4v" ContentType="video/unknown"/>
  <Default Extension="mov" ContentType="video/quicktime"/>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9.xml" ContentType="application/vnd.openxmlformats-officedocument.presentationml.notesSlide+xml"/>
  <Override PartName="/ppt/tags/tag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45"/>
  </p:notesMasterIdLst>
  <p:sldIdLst>
    <p:sldId id="257" r:id="rId2"/>
    <p:sldId id="284" r:id="rId3"/>
    <p:sldId id="258" r:id="rId4"/>
    <p:sldId id="259" r:id="rId5"/>
    <p:sldId id="260" r:id="rId6"/>
    <p:sldId id="285" r:id="rId7"/>
    <p:sldId id="270" r:id="rId8"/>
    <p:sldId id="271" r:id="rId9"/>
    <p:sldId id="272" r:id="rId10"/>
    <p:sldId id="273" r:id="rId11"/>
    <p:sldId id="274" r:id="rId12"/>
    <p:sldId id="355" r:id="rId13"/>
    <p:sldId id="373" r:id="rId14"/>
    <p:sldId id="275" r:id="rId15"/>
    <p:sldId id="276" r:id="rId16"/>
    <p:sldId id="364" r:id="rId17"/>
    <p:sldId id="366" r:id="rId18"/>
    <p:sldId id="371" r:id="rId19"/>
    <p:sldId id="367" r:id="rId20"/>
    <p:sldId id="377" r:id="rId21"/>
    <p:sldId id="356" r:id="rId22"/>
    <p:sldId id="261" r:id="rId23"/>
    <p:sldId id="346" r:id="rId24"/>
    <p:sldId id="262" r:id="rId25"/>
    <p:sldId id="279" r:id="rId26"/>
    <p:sldId id="280" r:id="rId27"/>
    <p:sldId id="368" r:id="rId28"/>
    <p:sldId id="286" r:id="rId29"/>
    <p:sldId id="288" r:id="rId30"/>
    <p:sldId id="263" r:id="rId31"/>
    <p:sldId id="290" r:id="rId32"/>
    <p:sldId id="319" r:id="rId33"/>
    <p:sldId id="318" r:id="rId34"/>
    <p:sldId id="298" r:id="rId35"/>
    <p:sldId id="376" r:id="rId36"/>
    <p:sldId id="348" r:id="rId37"/>
    <p:sldId id="375" r:id="rId38"/>
    <p:sldId id="300" r:id="rId39"/>
    <p:sldId id="357" r:id="rId40"/>
    <p:sldId id="378" r:id="rId41"/>
    <p:sldId id="380" r:id="rId42"/>
    <p:sldId id="349" r:id="rId43"/>
    <p:sldId id="379"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63"/>
    <p:restoredTop sz="73741"/>
  </p:normalViewPr>
  <p:slideViewPr>
    <p:cSldViewPr snapToGrid="0" snapToObjects="1">
      <p:cViewPr varScale="1">
        <p:scale>
          <a:sx n="92" d="100"/>
          <a:sy n="92" d="100"/>
        </p:scale>
        <p:origin x="8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438F1F-05D1-454C-A8E4-882C1A87E79A}" type="datetimeFigureOut">
              <a:rPr lang="en-US" smtClean="0"/>
              <a:t>8/22/19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6C23C2-F4F9-CE4E-99A8-C0E89817C79B}" type="slidenum">
              <a:rPr lang="en-US" smtClean="0"/>
              <a:t>‹#›</a:t>
            </a:fld>
            <a:endParaRPr lang="en-US"/>
          </a:p>
        </p:txBody>
      </p:sp>
    </p:spTree>
    <p:extLst>
      <p:ext uri="{BB962C8B-B14F-4D97-AF65-F5344CB8AC3E}">
        <p14:creationId xmlns:p14="http://schemas.microsoft.com/office/powerpoint/2010/main" val="3806850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www.ncbi.nlm.nih.gov/pmc/articles/PMC6145854/#bib36" TargetMode="External"/><Relationship Id="rId3" Type="http://schemas.openxmlformats.org/officeDocument/2006/relationships/hyperlink" Target="https://www.ncbi.nlm.nih.gov/pmc/articles/PMC6145854/#bib7" TargetMode="External"/><Relationship Id="rId7" Type="http://schemas.openxmlformats.org/officeDocument/2006/relationships/hyperlink" Target="https://www.ncbi.nlm.nih.gov/pmc/articles/PMC6145854/#bib22"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ncbi.nlm.nih.gov/pmc/articles/PMC6145854/#bib10" TargetMode="External"/><Relationship Id="rId5" Type="http://schemas.openxmlformats.org/officeDocument/2006/relationships/hyperlink" Target="https://www.ncbi.nlm.nih.gov/pmc/articles/PMC6145854/#bib32" TargetMode="External"/><Relationship Id="rId4" Type="http://schemas.openxmlformats.org/officeDocument/2006/relationships/hyperlink" Target="https://www.ncbi.nlm.nih.gov/pmc/articles/PMC6145854/#def3"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Special_func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en.wikipedia.org/wiki/Sphere"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lef.soic.indiana.edu/documentation/0.16.0./examples_built/particle_filtering_fiber_tracking/#girard2014"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8" Type="http://schemas.openxmlformats.org/officeDocument/2006/relationships/hyperlink" Target="https://www.nature.com/articles/s41467-017-01285-x#ref-CR22" TargetMode="External"/><Relationship Id="rId13" Type="http://schemas.openxmlformats.org/officeDocument/2006/relationships/hyperlink" Target="https://www.nature.com/articles/s41467-017-01285-x#ref-CR27" TargetMode="External"/><Relationship Id="rId18" Type="http://schemas.openxmlformats.org/officeDocument/2006/relationships/hyperlink" Target="https://www.nature.com/articles/s41467-017-01285-x#ref-CR32" TargetMode="External"/><Relationship Id="rId3" Type="http://schemas.openxmlformats.org/officeDocument/2006/relationships/hyperlink" Target="https://www.nature.com/articles/s41467-017-01285-x#ref-CR17" TargetMode="External"/><Relationship Id="rId7" Type="http://schemas.openxmlformats.org/officeDocument/2006/relationships/hyperlink" Target="https://www.nature.com/articles/s41467-017-01285-x#ref-CR21" TargetMode="External"/><Relationship Id="rId12" Type="http://schemas.openxmlformats.org/officeDocument/2006/relationships/hyperlink" Target="https://www.nature.com/articles/s41467-017-01285-x#ref-CR26" TargetMode="External"/><Relationship Id="rId17" Type="http://schemas.openxmlformats.org/officeDocument/2006/relationships/hyperlink" Target="https://www.nature.com/articles/s41467-017-01285-x#ref-CR31" TargetMode="External"/><Relationship Id="rId2" Type="http://schemas.openxmlformats.org/officeDocument/2006/relationships/slide" Target="../slides/slide35.xml"/><Relationship Id="rId16" Type="http://schemas.openxmlformats.org/officeDocument/2006/relationships/hyperlink" Target="https://www.nature.com/articles/s41467-017-01285-x#ref-CR30" TargetMode="External"/><Relationship Id="rId20" Type="http://schemas.openxmlformats.org/officeDocument/2006/relationships/hyperlink" Target="https://www.nature.com/articles/s41467-017-01285-x#ref-CR34" TargetMode="External"/><Relationship Id="rId1" Type="http://schemas.openxmlformats.org/officeDocument/2006/relationships/notesMaster" Target="../notesMasters/notesMaster1.xml"/><Relationship Id="rId6" Type="http://schemas.openxmlformats.org/officeDocument/2006/relationships/hyperlink" Target="https://www.nature.com/articles/s41467-017-01285-x#ref-CR20" TargetMode="External"/><Relationship Id="rId11" Type="http://schemas.openxmlformats.org/officeDocument/2006/relationships/hyperlink" Target="https://www.nature.com/articles/s41467-017-01285-x#ref-CR25" TargetMode="External"/><Relationship Id="rId5" Type="http://schemas.openxmlformats.org/officeDocument/2006/relationships/hyperlink" Target="https://www.nature.com/articles/s41467-017-01285-x#ref-CR19" TargetMode="External"/><Relationship Id="rId15" Type="http://schemas.openxmlformats.org/officeDocument/2006/relationships/hyperlink" Target="https://www.nature.com/articles/s41467-017-01285-x#ref-CR29" TargetMode="External"/><Relationship Id="rId10" Type="http://schemas.openxmlformats.org/officeDocument/2006/relationships/hyperlink" Target="https://www.nature.com/articles/s41467-017-01285-x#ref-CR24" TargetMode="External"/><Relationship Id="rId19" Type="http://schemas.openxmlformats.org/officeDocument/2006/relationships/hyperlink" Target="https://www.nature.com/articles/s41467-017-01285-x#ref-CR33" TargetMode="External"/><Relationship Id="rId4" Type="http://schemas.openxmlformats.org/officeDocument/2006/relationships/hyperlink" Target="https://www.nature.com/articles/s41467-017-01285-x#ref-CR18" TargetMode="External"/><Relationship Id="rId9" Type="http://schemas.openxmlformats.org/officeDocument/2006/relationships/hyperlink" Target="https://www.nature.com/articles/s41467-017-01285-x#ref-CR23" TargetMode="External"/><Relationship Id="rId14" Type="http://schemas.openxmlformats.org/officeDocument/2006/relationships/hyperlink" Target="https://www.nature.com/articles/s41467-017-01285-x#ref-CR28" TargetMode="Externa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www.nature.com/articles/s41467-017-01285-x#ref-CR22" TargetMode="External"/><Relationship Id="rId13" Type="http://schemas.openxmlformats.org/officeDocument/2006/relationships/hyperlink" Target="https://www.nature.com/articles/s41467-017-01285-x#ref-CR27" TargetMode="External"/><Relationship Id="rId18" Type="http://schemas.openxmlformats.org/officeDocument/2006/relationships/hyperlink" Target="https://www.nature.com/articles/s41467-017-01285-x#ref-CR32" TargetMode="External"/><Relationship Id="rId3" Type="http://schemas.openxmlformats.org/officeDocument/2006/relationships/hyperlink" Target="https://www.nature.com/articles/s41467-017-01285-x#ref-CR17" TargetMode="External"/><Relationship Id="rId7" Type="http://schemas.openxmlformats.org/officeDocument/2006/relationships/hyperlink" Target="https://www.nature.com/articles/s41467-017-01285-x#ref-CR21" TargetMode="External"/><Relationship Id="rId12" Type="http://schemas.openxmlformats.org/officeDocument/2006/relationships/hyperlink" Target="https://www.nature.com/articles/s41467-017-01285-x#ref-CR26" TargetMode="External"/><Relationship Id="rId17" Type="http://schemas.openxmlformats.org/officeDocument/2006/relationships/hyperlink" Target="https://www.nature.com/articles/s41467-017-01285-x#ref-CR31" TargetMode="External"/><Relationship Id="rId2" Type="http://schemas.openxmlformats.org/officeDocument/2006/relationships/slide" Target="../slides/slide36.xml"/><Relationship Id="rId16" Type="http://schemas.openxmlformats.org/officeDocument/2006/relationships/hyperlink" Target="https://www.nature.com/articles/s41467-017-01285-x#ref-CR30" TargetMode="External"/><Relationship Id="rId20" Type="http://schemas.openxmlformats.org/officeDocument/2006/relationships/hyperlink" Target="https://www.nature.com/articles/s41467-017-01285-x#ref-CR34" TargetMode="External"/><Relationship Id="rId1" Type="http://schemas.openxmlformats.org/officeDocument/2006/relationships/notesMaster" Target="../notesMasters/notesMaster1.xml"/><Relationship Id="rId6" Type="http://schemas.openxmlformats.org/officeDocument/2006/relationships/hyperlink" Target="https://www.nature.com/articles/s41467-017-01285-x#ref-CR20" TargetMode="External"/><Relationship Id="rId11" Type="http://schemas.openxmlformats.org/officeDocument/2006/relationships/hyperlink" Target="https://www.nature.com/articles/s41467-017-01285-x#ref-CR25" TargetMode="External"/><Relationship Id="rId5" Type="http://schemas.openxmlformats.org/officeDocument/2006/relationships/hyperlink" Target="https://www.nature.com/articles/s41467-017-01285-x#ref-CR19" TargetMode="External"/><Relationship Id="rId15" Type="http://schemas.openxmlformats.org/officeDocument/2006/relationships/hyperlink" Target="https://www.nature.com/articles/s41467-017-01285-x#ref-CR29" TargetMode="External"/><Relationship Id="rId10" Type="http://schemas.openxmlformats.org/officeDocument/2006/relationships/hyperlink" Target="https://www.nature.com/articles/s41467-017-01285-x#ref-CR24" TargetMode="External"/><Relationship Id="rId19" Type="http://schemas.openxmlformats.org/officeDocument/2006/relationships/hyperlink" Target="https://www.nature.com/articles/s41467-017-01285-x#ref-CR33" TargetMode="External"/><Relationship Id="rId4" Type="http://schemas.openxmlformats.org/officeDocument/2006/relationships/hyperlink" Target="https://www.nature.com/articles/s41467-017-01285-x#ref-CR18" TargetMode="External"/><Relationship Id="rId9" Type="http://schemas.openxmlformats.org/officeDocument/2006/relationships/hyperlink" Target="https://www.nature.com/articles/s41467-017-01285-x#ref-CR23" TargetMode="External"/><Relationship Id="rId14" Type="http://schemas.openxmlformats.org/officeDocument/2006/relationships/hyperlink" Target="https://www.nature.com/articles/s41467-017-01285-x#ref-CR28"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8" Type="http://schemas.openxmlformats.org/officeDocument/2006/relationships/hyperlink" Target="https://www.nature.com/articles/s41467-017-01285-x#ref-CR22" TargetMode="External"/><Relationship Id="rId13" Type="http://schemas.openxmlformats.org/officeDocument/2006/relationships/hyperlink" Target="https://www.nature.com/articles/s41467-017-01285-x#ref-CR27" TargetMode="External"/><Relationship Id="rId18" Type="http://schemas.openxmlformats.org/officeDocument/2006/relationships/hyperlink" Target="https://www.nature.com/articles/s41467-017-01285-x#ref-CR32" TargetMode="External"/><Relationship Id="rId3" Type="http://schemas.openxmlformats.org/officeDocument/2006/relationships/hyperlink" Target="https://www.nature.com/articles/s41467-017-01285-x#ref-CR17" TargetMode="External"/><Relationship Id="rId7" Type="http://schemas.openxmlformats.org/officeDocument/2006/relationships/hyperlink" Target="https://www.nature.com/articles/s41467-017-01285-x#ref-CR21" TargetMode="External"/><Relationship Id="rId12" Type="http://schemas.openxmlformats.org/officeDocument/2006/relationships/hyperlink" Target="https://www.nature.com/articles/s41467-017-01285-x#ref-CR26" TargetMode="External"/><Relationship Id="rId17" Type="http://schemas.openxmlformats.org/officeDocument/2006/relationships/hyperlink" Target="https://www.nature.com/articles/s41467-017-01285-x#ref-CR31" TargetMode="External"/><Relationship Id="rId2" Type="http://schemas.openxmlformats.org/officeDocument/2006/relationships/slide" Target="../slides/slide39.xml"/><Relationship Id="rId16" Type="http://schemas.openxmlformats.org/officeDocument/2006/relationships/hyperlink" Target="https://www.nature.com/articles/s41467-017-01285-x#ref-CR30" TargetMode="External"/><Relationship Id="rId20" Type="http://schemas.openxmlformats.org/officeDocument/2006/relationships/hyperlink" Target="https://www.nature.com/articles/s41467-017-01285-x#ref-CR34" TargetMode="External"/><Relationship Id="rId1" Type="http://schemas.openxmlformats.org/officeDocument/2006/relationships/notesMaster" Target="../notesMasters/notesMaster1.xml"/><Relationship Id="rId6" Type="http://schemas.openxmlformats.org/officeDocument/2006/relationships/hyperlink" Target="https://www.nature.com/articles/s41467-017-01285-x#ref-CR20" TargetMode="External"/><Relationship Id="rId11" Type="http://schemas.openxmlformats.org/officeDocument/2006/relationships/hyperlink" Target="https://www.nature.com/articles/s41467-017-01285-x#ref-CR25" TargetMode="External"/><Relationship Id="rId5" Type="http://schemas.openxmlformats.org/officeDocument/2006/relationships/hyperlink" Target="https://www.nature.com/articles/s41467-017-01285-x#ref-CR19" TargetMode="External"/><Relationship Id="rId15" Type="http://schemas.openxmlformats.org/officeDocument/2006/relationships/hyperlink" Target="https://www.nature.com/articles/s41467-017-01285-x#ref-CR29" TargetMode="External"/><Relationship Id="rId10" Type="http://schemas.openxmlformats.org/officeDocument/2006/relationships/hyperlink" Target="https://www.nature.com/articles/s41467-017-01285-x#ref-CR24" TargetMode="External"/><Relationship Id="rId19" Type="http://schemas.openxmlformats.org/officeDocument/2006/relationships/hyperlink" Target="https://www.nature.com/articles/s41467-017-01285-x#ref-CR33" TargetMode="External"/><Relationship Id="rId4" Type="http://schemas.openxmlformats.org/officeDocument/2006/relationships/hyperlink" Target="https://www.nature.com/articles/s41467-017-01285-x#ref-CR18" TargetMode="External"/><Relationship Id="rId9" Type="http://schemas.openxmlformats.org/officeDocument/2006/relationships/hyperlink" Target="https://www.nature.com/articles/s41467-017-01285-x#ref-CR23" TargetMode="External"/><Relationship Id="rId14" Type="http://schemas.openxmlformats.org/officeDocument/2006/relationships/hyperlink" Target="https://www.nature.com/articles/s41467-017-01285-x#ref-CR28" TargetMode="External"/></Relationships>
</file>

<file path=ppt/notesSlides/_rels/notesSlide34.xml.rels><?xml version="1.0" encoding="UTF-8" standalone="yes"?>
<Relationships xmlns="http://schemas.openxmlformats.org/package/2006/relationships"><Relationship Id="rId8" Type="http://schemas.openxmlformats.org/officeDocument/2006/relationships/hyperlink" Target="https://www.nature.com/articles/s41467-017-01285-x#ref-CR22" TargetMode="External"/><Relationship Id="rId13" Type="http://schemas.openxmlformats.org/officeDocument/2006/relationships/hyperlink" Target="https://www.nature.com/articles/s41467-017-01285-x#ref-CR27" TargetMode="External"/><Relationship Id="rId18" Type="http://schemas.openxmlformats.org/officeDocument/2006/relationships/hyperlink" Target="https://www.nature.com/articles/s41467-017-01285-x#ref-CR32" TargetMode="External"/><Relationship Id="rId3" Type="http://schemas.openxmlformats.org/officeDocument/2006/relationships/hyperlink" Target="https://www.nature.com/articles/s41467-017-01285-x#ref-CR17" TargetMode="External"/><Relationship Id="rId7" Type="http://schemas.openxmlformats.org/officeDocument/2006/relationships/hyperlink" Target="https://www.nature.com/articles/s41467-017-01285-x#ref-CR21" TargetMode="External"/><Relationship Id="rId12" Type="http://schemas.openxmlformats.org/officeDocument/2006/relationships/hyperlink" Target="https://www.nature.com/articles/s41467-017-01285-x#ref-CR26" TargetMode="External"/><Relationship Id="rId17" Type="http://schemas.openxmlformats.org/officeDocument/2006/relationships/hyperlink" Target="https://www.nature.com/articles/s41467-017-01285-x#ref-CR31" TargetMode="External"/><Relationship Id="rId2" Type="http://schemas.openxmlformats.org/officeDocument/2006/relationships/slide" Target="../slides/slide40.xml"/><Relationship Id="rId16" Type="http://schemas.openxmlformats.org/officeDocument/2006/relationships/hyperlink" Target="https://www.nature.com/articles/s41467-017-01285-x#ref-CR30" TargetMode="External"/><Relationship Id="rId20" Type="http://schemas.openxmlformats.org/officeDocument/2006/relationships/hyperlink" Target="https://www.nature.com/articles/s41467-017-01285-x#ref-CR34" TargetMode="External"/><Relationship Id="rId1" Type="http://schemas.openxmlformats.org/officeDocument/2006/relationships/notesMaster" Target="../notesMasters/notesMaster1.xml"/><Relationship Id="rId6" Type="http://schemas.openxmlformats.org/officeDocument/2006/relationships/hyperlink" Target="https://www.nature.com/articles/s41467-017-01285-x#ref-CR20" TargetMode="External"/><Relationship Id="rId11" Type="http://schemas.openxmlformats.org/officeDocument/2006/relationships/hyperlink" Target="https://www.nature.com/articles/s41467-017-01285-x#ref-CR25" TargetMode="External"/><Relationship Id="rId5" Type="http://schemas.openxmlformats.org/officeDocument/2006/relationships/hyperlink" Target="https://www.nature.com/articles/s41467-017-01285-x#ref-CR19" TargetMode="External"/><Relationship Id="rId15" Type="http://schemas.openxmlformats.org/officeDocument/2006/relationships/hyperlink" Target="https://www.nature.com/articles/s41467-017-01285-x#ref-CR29" TargetMode="External"/><Relationship Id="rId10" Type="http://schemas.openxmlformats.org/officeDocument/2006/relationships/hyperlink" Target="https://www.nature.com/articles/s41467-017-01285-x#ref-CR24" TargetMode="External"/><Relationship Id="rId19" Type="http://schemas.openxmlformats.org/officeDocument/2006/relationships/hyperlink" Target="https://www.nature.com/articles/s41467-017-01285-x#ref-CR33" TargetMode="External"/><Relationship Id="rId4" Type="http://schemas.openxmlformats.org/officeDocument/2006/relationships/hyperlink" Target="https://www.nature.com/articles/s41467-017-01285-x#ref-CR18" TargetMode="External"/><Relationship Id="rId9" Type="http://schemas.openxmlformats.org/officeDocument/2006/relationships/hyperlink" Target="https://www.nature.com/articles/s41467-017-01285-x#ref-CR23" TargetMode="External"/><Relationship Id="rId14" Type="http://schemas.openxmlformats.org/officeDocument/2006/relationships/hyperlink" Target="https://www.nature.com/articles/s41467-017-01285-x#ref-CR28" TargetMode="Externa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www.nature.com/articles/s41467-017-01285-x#ref-CR22" TargetMode="External"/><Relationship Id="rId13" Type="http://schemas.openxmlformats.org/officeDocument/2006/relationships/hyperlink" Target="https://www.nature.com/articles/s41467-017-01285-x#ref-CR27" TargetMode="External"/><Relationship Id="rId18" Type="http://schemas.openxmlformats.org/officeDocument/2006/relationships/hyperlink" Target="https://www.nature.com/articles/s41467-017-01285-x#ref-CR32" TargetMode="External"/><Relationship Id="rId3" Type="http://schemas.openxmlformats.org/officeDocument/2006/relationships/hyperlink" Target="https://www.nature.com/articles/s41467-017-01285-x#ref-CR17" TargetMode="External"/><Relationship Id="rId7" Type="http://schemas.openxmlformats.org/officeDocument/2006/relationships/hyperlink" Target="https://www.nature.com/articles/s41467-017-01285-x#ref-CR21" TargetMode="External"/><Relationship Id="rId12" Type="http://schemas.openxmlformats.org/officeDocument/2006/relationships/hyperlink" Target="https://www.nature.com/articles/s41467-017-01285-x#ref-CR26" TargetMode="External"/><Relationship Id="rId17" Type="http://schemas.openxmlformats.org/officeDocument/2006/relationships/hyperlink" Target="https://www.nature.com/articles/s41467-017-01285-x#ref-CR31" TargetMode="External"/><Relationship Id="rId2" Type="http://schemas.openxmlformats.org/officeDocument/2006/relationships/slide" Target="../slides/slide41.xml"/><Relationship Id="rId16" Type="http://schemas.openxmlformats.org/officeDocument/2006/relationships/hyperlink" Target="https://www.nature.com/articles/s41467-017-01285-x#ref-CR30" TargetMode="External"/><Relationship Id="rId20" Type="http://schemas.openxmlformats.org/officeDocument/2006/relationships/hyperlink" Target="https://www.nature.com/articles/s41467-017-01285-x#ref-CR34" TargetMode="External"/><Relationship Id="rId1" Type="http://schemas.openxmlformats.org/officeDocument/2006/relationships/notesMaster" Target="../notesMasters/notesMaster1.xml"/><Relationship Id="rId6" Type="http://schemas.openxmlformats.org/officeDocument/2006/relationships/hyperlink" Target="https://www.nature.com/articles/s41467-017-01285-x#ref-CR20" TargetMode="External"/><Relationship Id="rId11" Type="http://schemas.openxmlformats.org/officeDocument/2006/relationships/hyperlink" Target="https://www.nature.com/articles/s41467-017-01285-x#ref-CR25" TargetMode="External"/><Relationship Id="rId5" Type="http://schemas.openxmlformats.org/officeDocument/2006/relationships/hyperlink" Target="https://www.nature.com/articles/s41467-017-01285-x#ref-CR19" TargetMode="External"/><Relationship Id="rId15" Type="http://schemas.openxmlformats.org/officeDocument/2006/relationships/hyperlink" Target="https://www.nature.com/articles/s41467-017-01285-x#ref-CR29" TargetMode="External"/><Relationship Id="rId10" Type="http://schemas.openxmlformats.org/officeDocument/2006/relationships/hyperlink" Target="https://www.nature.com/articles/s41467-017-01285-x#ref-CR24" TargetMode="External"/><Relationship Id="rId19" Type="http://schemas.openxmlformats.org/officeDocument/2006/relationships/hyperlink" Target="https://www.nature.com/articles/s41467-017-01285-x#ref-CR33" TargetMode="External"/><Relationship Id="rId4" Type="http://schemas.openxmlformats.org/officeDocument/2006/relationships/hyperlink" Target="https://www.nature.com/articles/s41467-017-01285-x#ref-CR18" TargetMode="External"/><Relationship Id="rId9" Type="http://schemas.openxmlformats.org/officeDocument/2006/relationships/hyperlink" Target="https://www.nature.com/articles/s41467-017-01285-x#ref-CR23" TargetMode="External"/><Relationship Id="rId14" Type="http://schemas.openxmlformats.org/officeDocument/2006/relationships/hyperlink" Target="https://www.nature.com/articles/s41467-017-01285-x#ref-CR28"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0EF56ABD-7E16-D745-BEDC-417CC0B356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fld id="{06665192-670C-EA40-B89E-56B20FEAC2A9}" type="slidenum">
              <a:rPr lang="en-US" altLang="en-US" sz="1200">
                <a:latin typeface="Arial" panose="020B0604020202020204" pitchFamily="34" charset="0"/>
              </a:rPr>
              <a:pPr/>
              <a:t>1</a:t>
            </a:fld>
            <a:endParaRPr lang="en-US" altLang="en-US" sz="1200">
              <a:latin typeface="Arial" panose="020B0604020202020204" pitchFamily="34" charset="0"/>
            </a:endParaRPr>
          </a:p>
        </p:txBody>
      </p:sp>
      <p:sp>
        <p:nvSpPr>
          <p:cNvPr id="46082" name="Rectangle 2">
            <a:extLst>
              <a:ext uri="{FF2B5EF4-FFF2-40B4-BE49-F238E27FC236}">
                <a16:creationId xmlns:a16="http://schemas.microsoft.com/office/drawing/2014/main" id="{1EA04B92-1C91-044C-A03E-562C57DE839F}"/>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123" name="Rectangle 3">
            <a:extLst>
              <a:ext uri="{FF2B5EF4-FFF2-40B4-BE49-F238E27FC236}">
                <a16:creationId xmlns:a16="http://schemas.microsoft.com/office/drawing/2014/main" id="{9A74E05E-76DC-994A-AFB1-435BE84359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CENTRAL DEVELOPMENT GOAL HAS BEEN TO CREATE A PIPELINE THAT ANYBODY CAN RUN. Don’t need a supercomputer, don’t need a </a:t>
            </a:r>
            <a:r>
              <a:rPr lang="en-US" sz="1200" kern="1200" dirty="0" err="1">
                <a:solidFill>
                  <a:schemeClr val="tx1"/>
                </a:solidFill>
                <a:effectLst/>
                <a:latin typeface="+mn-lt"/>
                <a:ea typeface="+mn-ea"/>
                <a:cs typeface="+mn-cs"/>
              </a:rPr>
              <a:t>gpu</a:t>
            </a:r>
            <a:r>
              <a:rPr lang="en-US" sz="1200" kern="1200" dirty="0">
                <a:solidFill>
                  <a:schemeClr val="tx1"/>
                </a:solidFill>
                <a:effectLst/>
                <a:latin typeface="+mn-lt"/>
                <a:ea typeface="+mn-ea"/>
                <a:cs typeface="+mn-cs"/>
              </a:rPr>
              <a:t> or a cluster. Can run it on your laptop. In fact, we can even run it over the4 course of the </a:t>
            </a:r>
            <a:r>
              <a:rPr lang="en-US" sz="1200" kern="1200" dirty="0" err="1">
                <a:solidFill>
                  <a:schemeClr val="tx1"/>
                </a:solidFill>
                <a:effectLst/>
                <a:latin typeface="+mn-lt"/>
                <a:ea typeface="+mn-ea"/>
                <a:cs typeface="+mn-cs"/>
              </a:rPr>
              <a:t>presentatioin</a:t>
            </a:r>
            <a:r>
              <a:rPr lang="en-US" sz="1200" kern="1200" dirty="0">
                <a:solidFill>
                  <a:schemeClr val="tx1"/>
                </a:solidFill>
                <a:effectLst/>
                <a:latin typeface="+mn-lt"/>
                <a:ea typeface="+mn-ea"/>
                <a:cs typeface="+mn-cs"/>
              </a:rPr>
              <a:t>. </a:t>
            </a:r>
          </a:p>
        </p:txBody>
      </p:sp>
    </p:spTree>
    <p:extLst>
      <p:ext uri="{BB962C8B-B14F-4D97-AF65-F5344CB8AC3E}">
        <p14:creationId xmlns:p14="http://schemas.microsoft.com/office/powerpoint/2010/main" val="3336554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simple answer is that T2 weighted imaging makes structures with lots of water appear bright and T1 weighted imaging makes water dark and structures containing fat comparatively bright.</a:t>
            </a:r>
          </a:p>
          <a:p>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Basic T1 weighted imaging is useful for assessing structures that are high in fat or  structures that are near water filled structures, such as joints, that would otherwise be hard to see on T2 weighted imaging.</a:t>
            </a:r>
          </a:p>
          <a:p>
            <a:pPr rtl="0"/>
            <a:endParaRPr lang="en-US" sz="1200" b="0" i="0" kern="1200" dirty="0">
              <a:solidFill>
                <a:schemeClr val="tx1"/>
              </a:solidFill>
              <a:effectLst/>
              <a:latin typeface="+mn-lt"/>
              <a:ea typeface="+mn-ea"/>
              <a:cs typeface="+mn-cs"/>
            </a:endParaRPr>
          </a:p>
          <a:p>
            <a:pPr rtl="0"/>
            <a:r>
              <a:rPr lang="en-US" sz="1200" b="0" i="0" kern="1200" dirty="0">
                <a:solidFill>
                  <a:schemeClr val="tx1"/>
                </a:solidFill>
                <a:effectLst/>
                <a:latin typeface="+mn-lt"/>
                <a:ea typeface="+mn-ea"/>
                <a:cs typeface="+mn-cs"/>
              </a:rPr>
              <a:t>Basic T2 weighted imaging is useful for assessing water rich structures and also for looking for local inflammation - which results in a higher volume of water in the affected tissues and so they appear bright on this sequence.</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11</a:t>
            </a:fld>
            <a:endParaRPr lang="en-US"/>
          </a:p>
        </p:txBody>
      </p:sp>
    </p:spTree>
    <p:extLst>
      <p:ext uri="{BB962C8B-B14F-4D97-AF65-F5344CB8AC3E}">
        <p14:creationId xmlns:p14="http://schemas.microsoft.com/office/powerpoint/2010/main" val="1489730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eaLnBrk="1" hangingPunct="1">
              <a:spcBef>
                <a:spcPct val="20000"/>
              </a:spcBef>
              <a:buFont typeface="+mj-lt"/>
              <a:buAutoNum type="arabicPeriod"/>
            </a:pP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12</a:t>
            </a:fld>
            <a:endParaRPr lang="en-US"/>
          </a:p>
        </p:txBody>
      </p:sp>
    </p:spTree>
    <p:extLst>
      <p:ext uri="{BB962C8B-B14F-4D97-AF65-F5344CB8AC3E}">
        <p14:creationId xmlns:p14="http://schemas.microsoft.com/office/powerpoint/2010/main" val="4079301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13</a:t>
            </a:fld>
            <a:endParaRPr lang="en-US"/>
          </a:p>
        </p:txBody>
      </p:sp>
    </p:spTree>
    <p:extLst>
      <p:ext uri="{BB962C8B-B14F-4D97-AF65-F5344CB8AC3E}">
        <p14:creationId xmlns:p14="http://schemas.microsoft.com/office/powerpoint/2010/main" val="149748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Susceptibility artifact– some tissue in the brain has a greater tendency to </a:t>
            </a:r>
            <a:r>
              <a:rPr lang="en-US" sz="1200" b="0" i="0" kern="1200" dirty="0">
                <a:solidFill>
                  <a:schemeClr val="tx1"/>
                </a:solidFill>
                <a:effectLst/>
                <a:latin typeface="+mn-lt"/>
                <a:ea typeface="+mn-ea"/>
                <a:cs typeface="+mn-cs"/>
              </a:rPr>
              <a:t>become magnetized when placed in an external magnetic field. </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14</a:t>
            </a:fld>
            <a:endParaRPr lang="en-US"/>
          </a:p>
        </p:txBody>
      </p:sp>
    </p:spTree>
    <p:extLst>
      <p:ext uri="{BB962C8B-B14F-4D97-AF65-F5344CB8AC3E}">
        <p14:creationId xmlns:p14="http://schemas.microsoft.com/office/powerpoint/2010/main" val="2021860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the only form of preprocessing, but an essential one.</a:t>
            </a:r>
          </a:p>
        </p:txBody>
      </p:sp>
      <p:sp>
        <p:nvSpPr>
          <p:cNvPr id="4" name="Slide Number Placeholder 3"/>
          <p:cNvSpPr>
            <a:spLocks noGrp="1"/>
          </p:cNvSpPr>
          <p:nvPr>
            <p:ph type="sldNum" sz="quarter" idx="5"/>
          </p:nvPr>
        </p:nvSpPr>
        <p:spPr/>
        <p:txBody>
          <a:bodyPr/>
          <a:lstStyle/>
          <a:p>
            <a:fld id="{476C23C2-F4F9-CE4E-99A8-C0E89817C79B}" type="slidenum">
              <a:rPr lang="en-US" smtClean="0"/>
              <a:t>15</a:t>
            </a:fld>
            <a:endParaRPr lang="en-US"/>
          </a:p>
        </p:txBody>
      </p:sp>
    </p:spTree>
    <p:extLst>
      <p:ext uri="{BB962C8B-B14F-4D97-AF65-F5344CB8AC3E}">
        <p14:creationId xmlns:p14="http://schemas.microsoft.com/office/powerpoint/2010/main" val="2188500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ALEX’s SLIDE</a:t>
            </a:r>
          </a:p>
          <a:p>
            <a:endParaRPr lang="en-US" dirty="0"/>
          </a:p>
          <a:p>
            <a:pPr lvl="1"/>
            <a:r>
              <a:rPr lang="en-US" dirty="0">
                <a:latin typeface="Calibri" panose="020F0502020204030204" pitchFamily="34" charset="0"/>
                <a:cs typeface="Calibri" panose="020F0502020204030204" pitchFamily="34" charset="0"/>
              </a:rPr>
              <a:t>Requires inversion to x, y, or z columns of </a:t>
            </a:r>
            <a:r>
              <a:rPr lang="en-US" dirty="0" err="1">
                <a:latin typeface="Calibri" panose="020F0502020204030204" pitchFamily="34" charset="0"/>
                <a:cs typeface="Calibri" panose="020F0502020204030204" pitchFamily="34" charset="0"/>
              </a:rPr>
              <a:t>bvecs</a:t>
            </a:r>
            <a:r>
              <a:rPr lang="en-US" dirty="0">
                <a:latin typeface="Calibri" panose="020F0502020204030204" pitchFamily="34" charset="0"/>
                <a:cs typeface="Calibri" panose="020F0502020204030204" pitchFamily="34" charset="0"/>
              </a:rPr>
              <a:t> depending on dimension of reorientation.</a:t>
            </a:r>
          </a:p>
          <a:p>
            <a:pPr lvl="1"/>
            <a:r>
              <a:rPr lang="en-US" dirty="0" err="1">
                <a:latin typeface="Calibri" panose="020F0502020204030204" pitchFamily="34" charset="0"/>
                <a:cs typeface="Calibri" panose="020F0502020204030204" pitchFamily="34" charset="0"/>
              </a:rPr>
              <a:t>Reslicing</a:t>
            </a:r>
            <a:r>
              <a:rPr lang="en-US" dirty="0">
                <a:latin typeface="Calibri" panose="020F0502020204030204" pitchFamily="34" charset="0"/>
                <a:cs typeface="Calibri" panose="020F0502020204030204" pitchFamily="34" charset="0"/>
              </a:rPr>
              <a:t> to the same voxel scale enables dramatically faster registration</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16</a:t>
            </a:fld>
            <a:endParaRPr lang="en-US"/>
          </a:p>
        </p:txBody>
      </p:sp>
    </p:spTree>
    <p:extLst>
      <p:ext uri="{BB962C8B-B14F-4D97-AF65-F5344CB8AC3E}">
        <p14:creationId xmlns:p14="http://schemas.microsoft.com/office/powerpoint/2010/main" val="2940033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17</a:t>
            </a:fld>
            <a:endParaRPr lang="en-US"/>
          </a:p>
        </p:txBody>
      </p:sp>
    </p:spTree>
    <p:extLst>
      <p:ext uri="{BB962C8B-B14F-4D97-AF65-F5344CB8AC3E}">
        <p14:creationId xmlns:p14="http://schemas.microsoft.com/office/powerpoint/2010/main" val="475530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ALEX’s SLIDE</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18</a:t>
            </a:fld>
            <a:endParaRPr lang="en-US"/>
          </a:p>
        </p:txBody>
      </p:sp>
    </p:spTree>
    <p:extLst>
      <p:ext uri="{BB962C8B-B14F-4D97-AF65-F5344CB8AC3E}">
        <p14:creationId xmlns:p14="http://schemas.microsoft.com/office/powerpoint/2010/main" val="1480131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a:t>
            </a:r>
            <a:r>
              <a:rPr lang="en-US" sz="1200" b="0" i="0" kern="1200" dirty="0" err="1">
                <a:solidFill>
                  <a:schemeClr val="tx1"/>
                </a:solidFill>
                <a:effectLst/>
                <a:latin typeface="+mn-lt"/>
                <a:ea typeface="+mn-ea"/>
                <a:cs typeface="+mn-cs"/>
              </a:rPr>
              <a:t>reorientating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one major undesirable effect is that the maxima in the native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no longer corresponds to the maxima in the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This is because the reorientation introduces dimple artifacts hypothesized to be from the negative lobes in the Gibbs ringing. This directly affects subsequent deterministic and probabilistic fiber tractography performed in the template space, producing streamlines that do not match the original streamlines from native space. Moreover, streamline distributions generated from probabilistic tractography performed on reoriented </a:t>
            </a:r>
            <a:r>
              <a:rPr lang="en-US" sz="1200" b="0" i="0" kern="1200" dirty="0" err="1">
                <a:solidFill>
                  <a:schemeClr val="tx1"/>
                </a:solidFill>
                <a:effectLst/>
                <a:latin typeface="+mn-lt"/>
                <a:ea typeface="+mn-ea"/>
                <a:cs typeface="+mn-cs"/>
              </a:rPr>
              <a:t>fixels</a:t>
            </a:r>
            <a:r>
              <a:rPr lang="en-US" sz="1200" b="0" i="0" kern="1200" dirty="0">
                <a:solidFill>
                  <a:schemeClr val="tx1"/>
                </a:solidFill>
                <a:effectLst/>
                <a:latin typeface="+mn-lt"/>
                <a:ea typeface="+mn-ea"/>
                <a:cs typeface="+mn-cs"/>
              </a:rPr>
              <a:t> are deflected with respect to the native tract distribution (</a:t>
            </a:r>
            <a:r>
              <a:rPr lang="en-US" sz="1200" b="0" i="0" kern="1200" dirty="0" err="1">
                <a:solidFill>
                  <a:schemeClr val="tx1"/>
                </a:solidFill>
                <a:effectLst/>
                <a:latin typeface="+mn-lt"/>
                <a:ea typeface="+mn-ea"/>
                <a:cs typeface="+mn-cs"/>
              </a:rPr>
              <a:t>Christiaens</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3"/>
              </a:rPr>
              <a:t>2012</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the latest work in </a:t>
            </a:r>
            <a:r>
              <a:rPr lang="en-US" sz="1200" b="0" i="0" kern="1200" dirty="0">
                <a:solidFill>
                  <a:schemeClr val="tx1"/>
                </a:solidFill>
                <a:effectLst/>
                <a:latin typeface="+mn-lt"/>
                <a:ea typeface="+mn-ea"/>
                <a:cs typeface="+mn-cs"/>
                <a:hlinkClick r:id="rId4"/>
              </a:rPr>
              <a:t>FOD reorientation (FODR)</a:t>
            </a:r>
            <a:r>
              <a:rPr lang="en-US" sz="1200" b="0" i="0" kern="1200" dirty="0">
                <a:solidFill>
                  <a:schemeClr val="tx1"/>
                </a:solidFill>
                <a:effectLst/>
                <a:latin typeface="+mn-lt"/>
                <a:ea typeface="+mn-ea"/>
                <a:cs typeface="+mn-cs"/>
              </a:rPr>
              <a:t> using </a:t>
            </a:r>
            <a:r>
              <a:rPr lang="en-US" sz="1200" b="0" i="0" kern="1200" dirty="0" err="1">
                <a:solidFill>
                  <a:schemeClr val="tx1"/>
                </a:solidFill>
                <a:effectLst/>
                <a:latin typeface="+mn-lt"/>
                <a:ea typeface="+mn-ea"/>
                <a:cs typeface="+mn-cs"/>
              </a:rPr>
              <a:t>apodized</a:t>
            </a:r>
            <a:r>
              <a:rPr lang="en-US" sz="1200" b="0" i="0" kern="1200" dirty="0">
                <a:solidFill>
                  <a:schemeClr val="tx1"/>
                </a:solidFill>
                <a:effectLst/>
                <a:latin typeface="+mn-lt"/>
                <a:ea typeface="+mn-ea"/>
                <a:cs typeface="+mn-cs"/>
              </a:rPr>
              <a:t> point spread functions (PSFs) overcomes the dimple artifacts, slight distortions are still introduced into the spread of the fiber populations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On average the angular error between peak orientations is ∼8° (</a:t>
            </a:r>
            <a:r>
              <a:rPr lang="en-US" sz="1200" b="0" i="0" kern="1200" dirty="0" err="1">
                <a:solidFill>
                  <a:schemeClr val="tx1"/>
                </a:solidFill>
                <a:effectLst/>
                <a:latin typeface="+mn-lt"/>
                <a:ea typeface="+mn-ea"/>
                <a:cs typeface="+mn-cs"/>
              </a:rPr>
              <a:t>Raffelt</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5"/>
              </a:rPr>
              <a:t>2012</a:t>
            </a:r>
            <a:r>
              <a:rPr lang="en-US" sz="1200" b="0" i="0" kern="1200" dirty="0">
                <a:solidFill>
                  <a:schemeClr val="tx1"/>
                </a:solidFill>
                <a:effectLst/>
                <a:latin typeface="+mn-lt"/>
                <a:ea typeface="+mn-ea"/>
                <a:cs typeface="+mn-cs"/>
              </a:rPr>
              <a:t>). The error in peak orientation accumulates into large errors when performing tractography after normalization (Colon-Perez et al., </a:t>
            </a:r>
            <a:r>
              <a:rPr lang="en-US" sz="1200" b="0" i="0" kern="1200" dirty="0">
                <a:solidFill>
                  <a:schemeClr val="tx1"/>
                </a:solidFill>
                <a:effectLst/>
                <a:latin typeface="+mn-lt"/>
                <a:ea typeface="+mn-ea"/>
                <a:cs typeface="+mn-cs"/>
                <a:hlinkClick r:id="rId6"/>
              </a:rPr>
              <a:t>2015</a:t>
            </a:r>
            <a:r>
              <a:rPr lang="en-US" sz="1200" b="0" i="0" kern="1200" dirty="0">
                <a:solidFill>
                  <a:schemeClr val="tx1"/>
                </a:solidFill>
                <a:effectLst/>
                <a:latin typeface="+mn-lt"/>
                <a:ea typeface="+mn-ea"/>
                <a:cs typeface="+mn-cs"/>
              </a:rPr>
              <a:t>). Moreover, an obvious drawback of these types of solutions is that they depend specifically on the diffusion sampling and reconstruction method used and do not generalize easily to other diffusion methods.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the problems that arise from spatially normalizing diffusion information prior to streamline construction, we sought to determine if direct streamline normalization (DSN), where the streamlines are created first, in the same space as the diffusion scans, followed by the warping of these streamlines into the template space would yield more precise results. In this case, the deformation fields from the normalization of each subject to the template are used for warping the streamlines (Hua et al., </a:t>
            </a:r>
            <a:r>
              <a:rPr lang="en-US" sz="1200" b="0" i="0" kern="1200" dirty="0">
                <a:solidFill>
                  <a:schemeClr val="tx1"/>
                </a:solidFill>
                <a:effectLst/>
                <a:latin typeface="+mn-lt"/>
                <a:ea typeface="+mn-ea"/>
                <a:cs typeface="+mn-cs"/>
                <a:hlinkClick r:id="rId7"/>
              </a:rPr>
              <a:t>2008</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Thottakara</a:t>
            </a:r>
            <a:r>
              <a:rPr lang="en-US" sz="1200" b="0" i="0" kern="1200" dirty="0">
                <a:solidFill>
                  <a:schemeClr val="tx1"/>
                </a:solidFill>
                <a:effectLst/>
                <a:latin typeface="+mn-lt"/>
                <a:ea typeface="+mn-ea"/>
                <a:cs typeface="+mn-cs"/>
              </a:rPr>
              <a:t> et al., </a:t>
            </a:r>
            <a:r>
              <a:rPr lang="en-US" sz="1200" b="0" i="0" kern="1200" dirty="0">
                <a:solidFill>
                  <a:schemeClr val="tx1"/>
                </a:solidFill>
                <a:effectLst/>
                <a:latin typeface="+mn-lt"/>
                <a:ea typeface="+mn-ea"/>
                <a:cs typeface="+mn-cs"/>
                <a:hlinkClick r:id="rId8"/>
              </a:rPr>
              <a:t>2006</a:t>
            </a:r>
            <a:r>
              <a:rPr lang="en-US" sz="1200" b="0" i="0" kern="1200" dirty="0">
                <a:solidFill>
                  <a:schemeClr val="tx1"/>
                </a:solidFill>
                <a:effectLst/>
                <a:latin typeface="+mn-lt"/>
                <a:ea typeface="+mn-ea"/>
                <a:cs typeface="+mn-cs"/>
              </a:rPr>
              <a:t>). DSN confers multiple potential advantages. DWIs can be acquired with any desired sampling scheme. Diffusion tensors, FODs, or ODFs can also be reconstructed using any desired method and streamlines generated using any algorithm. Most importantly, it avoids the problem of generating streamlines from reoriented diffusion tensors, FODs, or ODFs that are distorted relative to their native counterparts, which substantially reduces errors in tract morphology relative to the subject’s native structure.</a:t>
            </a:r>
          </a:p>
          <a:p>
            <a:endParaRPr lang="en-US" dirty="0"/>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19</a:t>
            </a:fld>
            <a:endParaRPr lang="en-US"/>
          </a:p>
        </p:txBody>
      </p:sp>
    </p:spTree>
    <p:extLst>
      <p:ext uri="{BB962C8B-B14F-4D97-AF65-F5344CB8AC3E}">
        <p14:creationId xmlns:p14="http://schemas.microsoft.com/office/powerpoint/2010/main" val="2235304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20</a:t>
            </a:fld>
            <a:endParaRPr lang="en-US"/>
          </a:p>
        </p:txBody>
      </p:sp>
    </p:spTree>
    <p:extLst>
      <p:ext uri="{BB962C8B-B14F-4D97-AF65-F5344CB8AC3E}">
        <p14:creationId xmlns:p14="http://schemas.microsoft.com/office/powerpoint/2010/main" val="36621014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a:extLst>
              <a:ext uri="{FF2B5EF4-FFF2-40B4-BE49-F238E27FC236}">
                <a16:creationId xmlns:a16="http://schemas.microsoft.com/office/drawing/2014/main" id="{0EF56ABD-7E16-D745-BEDC-417CC0B3566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fld id="{06665192-670C-EA40-B89E-56B20FEAC2A9}" type="slidenum">
              <a:rPr lang="en-US" altLang="en-US" sz="1200">
                <a:latin typeface="Arial" panose="020B0604020202020204" pitchFamily="34" charset="0"/>
              </a:rPr>
              <a:pPr/>
              <a:t>2</a:t>
            </a:fld>
            <a:endParaRPr lang="en-US" altLang="en-US" sz="1200">
              <a:latin typeface="Arial" panose="020B0604020202020204" pitchFamily="34" charset="0"/>
            </a:endParaRPr>
          </a:p>
        </p:txBody>
      </p:sp>
      <p:sp>
        <p:nvSpPr>
          <p:cNvPr id="46082" name="Rectangle 2">
            <a:extLst>
              <a:ext uri="{FF2B5EF4-FFF2-40B4-BE49-F238E27FC236}">
                <a16:creationId xmlns:a16="http://schemas.microsoft.com/office/drawing/2014/main" id="{1EA04B92-1C91-044C-A03E-562C57DE839F}"/>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5123" name="Rectangle 3">
            <a:extLst>
              <a:ext uri="{FF2B5EF4-FFF2-40B4-BE49-F238E27FC236}">
                <a16:creationId xmlns:a16="http://schemas.microsoft.com/office/drawing/2014/main" id="{9A74E05E-76DC-994A-AFB1-435BE84359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US" altLang="en-US">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542570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21</a:t>
            </a:fld>
            <a:endParaRPr lang="en-US"/>
          </a:p>
        </p:txBody>
      </p:sp>
    </p:spTree>
    <p:extLst>
      <p:ext uri="{BB962C8B-B14F-4D97-AF65-F5344CB8AC3E}">
        <p14:creationId xmlns:p14="http://schemas.microsoft.com/office/powerpoint/2010/main" val="2875705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project based on an orientation distribution function</a:t>
            </a:r>
          </a:p>
        </p:txBody>
      </p:sp>
      <p:sp>
        <p:nvSpPr>
          <p:cNvPr id="4" name="Slide Number Placeholder 3"/>
          <p:cNvSpPr>
            <a:spLocks noGrp="1"/>
          </p:cNvSpPr>
          <p:nvPr>
            <p:ph type="sldNum" sz="quarter" idx="5"/>
          </p:nvPr>
        </p:nvSpPr>
        <p:spPr/>
        <p:txBody>
          <a:bodyPr/>
          <a:lstStyle/>
          <a:p>
            <a:fld id="{476C23C2-F4F9-CE4E-99A8-C0E89817C79B}" type="slidenum">
              <a:rPr lang="en-US" smtClean="0"/>
              <a:t>23</a:t>
            </a:fld>
            <a:endParaRPr lang="en-US"/>
          </a:p>
        </p:txBody>
      </p:sp>
    </p:spTree>
    <p:extLst>
      <p:ext uri="{BB962C8B-B14F-4D97-AF65-F5344CB8AC3E}">
        <p14:creationId xmlns:p14="http://schemas.microsoft.com/office/powerpoint/2010/main" val="5176799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ODF probability density functions rely on linear radial projection, which neglects the change in the volume element along each direction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cap="none" spc="0" normalizeH="0" baseline="0" dirty="0">
                <a:ln>
                  <a:noFill/>
                </a:ln>
                <a:effectLst/>
                <a:uFillTx/>
                <a:latin typeface="Helvetica"/>
                <a:ea typeface="Helvetica"/>
                <a:cs typeface="Helvetica"/>
                <a:sym typeface="Helvetica"/>
              </a:rPr>
              <a:t>We estimate that </a:t>
            </a:r>
            <a:r>
              <a:rPr kumimoji="0" lang="en-CA" sz="1200" b="1" i="0" u="none" strike="noStrike" cap="none" spc="0" normalizeH="0" dirty="0">
                <a:ln>
                  <a:noFill/>
                </a:ln>
                <a:effectLst/>
                <a:uFillTx/>
                <a:latin typeface="Helvetica"/>
                <a:ea typeface="Helvetica"/>
                <a:cs typeface="Helvetica"/>
                <a:sym typeface="Helvetica"/>
              </a:rPr>
              <a:t>2/3 of voxels have more than one fiber population!</a:t>
            </a:r>
            <a:endParaRPr kumimoji="0" lang="en-CA" sz="1200" b="1" i="0" u="none" strike="noStrike" cap="none" spc="0" normalizeH="0" baseline="0" dirty="0">
              <a:ln>
                <a:noFill/>
              </a:ln>
              <a:effectLst/>
              <a:uFillTx/>
              <a:latin typeface="Helvetica"/>
              <a:ea typeface="Helvetica"/>
              <a:cs typeface="Helvetica"/>
              <a:sym typeface="Helvetica"/>
            </a:endParaRP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24</a:t>
            </a:fld>
            <a:endParaRPr lang="en-US"/>
          </a:p>
        </p:txBody>
      </p:sp>
    </p:spTree>
    <p:extLst>
      <p:ext uri="{BB962C8B-B14F-4D97-AF65-F5344CB8AC3E}">
        <p14:creationId xmlns:p14="http://schemas.microsoft.com/office/powerpoint/2010/main" val="2138725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tensor model is insensitive to the complex fiber architectures found in the vast majority of voxels in the human brain.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inability to resolve intra-voxel fiber orientations may have important implications for the utility of standard DTI-based tract reconstruction methods.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Intra-voxel fiber orientations can now be identified using novel, tensor-free approaches.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FOD can be then obtained by the inverse operation, i.e. the spherical deconvolution of the diffusion weighted signal by the response function. </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Deconvolution: a process of resolving something into its constituent elements or removing complication in order to clarify it.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spherical harmonics</a:t>
            </a:r>
            <a:r>
              <a:rPr lang="en-US" sz="1200" b="0" i="0" kern="1200" dirty="0">
                <a:solidFill>
                  <a:schemeClr val="tx1"/>
                </a:solidFill>
                <a:effectLst/>
                <a:latin typeface="+mn-lt"/>
                <a:ea typeface="+mn-ea"/>
                <a:cs typeface="+mn-cs"/>
              </a:rPr>
              <a:t> are </a:t>
            </a:r>
            <a:r>
              <a:rPr lang="en-US" sz="1200" b="0" i="0" u="none" strike="noStrike" kern="1200" dirty="0">
                <a:solidFill>
                  <a:schemeClr val="tx1"/>
                </a:solidFill>
                <a:effectLst/>
                <a:latin typeface="+mn-lt"/>
                <a:ea typeface="+mn-ea"/>
                <a:cs typeface="+mn-cs"/>
                <a:hlinkClick r:id="rId3" tooltip="Special function"/>
              </a:rPr>
              <a:t>special functions</a:t>
            </a:r>
            <a:r>
              <a:rPr lang="en-US" sz="1200" b="0" i="0" kern="1200" dirty="0">
                <a:solidFill>
                  <a:schemeClr val="tx1"/>
                </a:solidFill>
                <a:effectLst/>
                <a:latin typeface="+mn-lt"/>
                <a:ea typeface="+mn-ea"/>
                <a:cs typeface="+mn-cs"/>
              </a:rPr>
              <a:t> defined on the surface of a </a:t>
            </a:r>
            <a:r>
              <a:rPr lang="en-US" sz="1200" b="0" i="0" u="none" strike="noStrike" kern="1200" dirty="0">
                <a:solidFill>
                  <a:schemeClr val="tx1"/>
                </a:solidFill>
                <a:effectLst/>
                <a:latin typeface="+mn-lt"/>
                <a:ea typeface="+mn-ea"/>
                <a:cs typeface="+mn-cs"/>
                <a:hlinkClick r:id="rId4" tooltip="Sphere"/>
              </a:rPr>
              <a:t>sphere</a:t>
            </a:r>
            <a:r>
              <a:rPr lang="en-US"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25</a:t>
            </a:fld>
            <a:endParaRPr lang="en-US"/>
          </a:p>
        </p:txBody>
      </p:sp>
    </p:spTree>
    <p:extLst>
      <p:ext uri="{BB962C8B-B14F-4D97-AF65-F5344CB8AC3E}">
        <p14:creationId xmlns:p14="http://schemas.microsoft.com/office/powerpoint/2010/main" val="2793598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latin typeface="+mn-lt"/>
              </a:rPr>
              <a:t>One of the simplest, yet most robust ODF estimates. </a:t>
            </a:r>
          </a:p>
          <a:p>
            <a:pPr lvl="2"/>
            <a:r>
              <a:rPr lang="en-US" dirty="0">
                <a:latin typeface="+mn-lt"/>
              </a:rPr>
              <a:t>Dimensionless and intrinsically normalized since the integrals of the first and second terms over the sphere are, respectively, 1 and 0. </a:t>
            </a:r>
          </a:p>
          <a:p>
            <a:pPr lvl="2"/>
            <a:r>
              <a:rPr lang="en-US" dirty="0">
                <a:latin typeface="+mn-lt"/>
              </a:rPr>
              <a:t>Works for single and multi-shell data.</a:t>
            </a:r>
          </a:p>
          <a:p>
            <a:endParaRPr lang="en-US" dirty="0"/>
          </a:p>
          <a:p>
            <a:endParaRPr lang="en-US" dirty="0"/>
          </a:p>
          <a:p>
            <a:pPr lvl="2"/>
            <a:r>
              <a:rPr lang="en-US" dirty="0">
                <a:latin typeface="+mn-lt"/>
              </a:rPr>
              <a:t>Estimate the response function of a single fiber then we could deconvolve the measured signal and obtain the underlying fiber distribution.</a:t>
            </a:r>
          </a:p>
          <a:p>
            <a:pPr lvl="2"/>
            <a:r>
              <a:rPr lang="en-US" dirty="0">
                <a:latin typeface="+mn-lt"/>
              </a:rPr>
              <a:t>Superior to CSA, but computationally more expensive.</a:t>
            </a:r>
          </a:p>
          <a:p>
            <a:pPr lvl="2"/>
            <a:r>
              <a:rPr lang="en-US" dirty="0">
                <a:latin typeface="+mn-lt"/>
              </a:rPr>
              <a:t>Currently only implemented for single-shell data.</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27</a:t>
            </a:fld>
            <a:endParaRPr lang="en-US"/>
          </a:p>
        </p:txBody>
      </p:sp>
    </p:spTree>
    <p:extLst>
      <p:ext uri="{BB962C8B-B14F-4D97-AF65-F5344CB8AC3E}">
        <p14:creationId xmlns:p14="http://schemas.microsoft.com/office/powerpoint/2010/main" val="40471182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28</a:t>
            </a:fld>
            <a:endParaRPr lang="en-US"/>
          </a:p>
        </p:txBody>
      </p:sp>
    </p:spTree>
    <p:extLst>
      <p:ext uri="{BB962C8B-B14F-4D97-AF65-F5344CB8AC3E}">
        <p14:creationId xmlns:p14="http://schemas.microsoft.com/office/powerpoint/2010/main" val="507916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30</a:t>
            </a:fld>
            <a:endParaRPr lang="en-US"/>
          </a:p>
        </p:txBody>
      </p:sp>
    </p:spTree>
    <p:extLst>
      <p:ext uri="{BB962C8B-B14F-4D97-AF65-F5344CB8AC3E}">
        <p14:creationId xmlns:p14="http://schemas.microsoft.com/office/powerpoint/2010/main" val="192700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31</a:t>
            </a:fld>
            <a:endParaRPr lang="en-US"/>
          </a:p>
        </p:txBody>
      </p:sp>
    </p:spTree>
    <p:extLst>
      <p:ext uri="{BB962C8B-B14F-4D97-AF65-F5344CB8AC3E}">
        <p14:creationId xmlns:p14="http://schemas.microsoft.com/office/powerpoint/2010/main" val="2986664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33</a:t>
            </a:fld>
            <a:endParaRPr lang="en-US"/>
          </a:p>
        </p:txBody>
      </p:sp>
    </p:spTree>
    <p:extLst>
      <p:ext uri="{BB962C8B-B14F-4D97-AF65-F5344CB8AC3E}">
        <p14:creationId xmlns:p14="http://schemas.microsoft.com/office/powerpoint/2010/main" val="34983455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dirty="0">
                <a:latin typeface="+mn-lt"/>
              </a:rPr>
              <a:t>as the absolute lower limit for </a:t>
            </a:r>
            <a:r>
              <a:rPr lang="en-US" sz="1200" dirty="0">
                <a:latin typeface="+mn-lt"/>
              </a:rPr>
              <a:t>excellent reproducibility </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Particle filtering is probabilistic tractography that offers a way to approximate a probability distribution over all paths originated from a specified voxel, given the diffusion information.</a:t>
            </a:r>
          </a:p>
          <a:p>
            <a:r>
              <a:rPr lang="en-US" sz="1200" b="0" i="0" kern="1200" dirty="0">
                <a:solidFill>
                  <a:schemeClr val="tx1"/>
                </a:solidFill>
                <a:effectLst/>
                <a:latin typeface="+mn-lt"/>
                <a:ea typeface="+mn-ea"/>
                <a:cs typeface="+mn-cs"/>
              </a:rPr>
              <a:t>Goal: have a tractography that stops in grey matter and avoids CSF.</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Here’s how it works:</a:t>
            </a:r>
          </a:p>
          <a:p>
            <a:r>
              <a:rPr lang="en-US" sz="1200" b="0" i="0" kern="1200" dirty="0">
                <a:solidFill>
                  <a:schemeClr val="tx1"/>
                </a:solidFill>
                <a:effectLst/>
                <a:latin typeface="+mn-lt"/>
                <a:ea typeface="+mn-ea"/>
                <a:cs typeface="+mn-cs"/>
              </a:rPr>
              <a:t>Particle Filtering Tractography (PFT) </a:t>
            </a:r>
            <a:r>
              <a:rPr lang="en-US" sz="1200" b="0" i="0" u="none" strike="noStrike" kern="1200" dirty="0">
                <a:solidFill>
                  <a:schemeClr val="tx1"/>
                </a:solidFill>
                <a:effectLst/>
                <a:latin typeface="+mn-lt"/>
                <a:ea typeface="+mn-ea"/>
                <a:cs typeface="+mn-cs"/>
                <a:hlinkClick r:id="rId3"/>
              </a:rPr>
              <a:t>[Girard2014]</a:t>
            </a:r>
            <a:r>
              <a:rPr lang="en-US" sz="1200" b="0" i="0" kern="1200" dirty="0">
                <a:solidFill>
                  <a:schemeClr val="tx1"/>
                </a:solidFill>
                <a:effectLst/>
                <a:latin typeface="+mn-lt"/>
                <a:ea typeface="+mn-ea"/>
                <a:cs typeface="+mn-cs"/>
              </a:rPr>
              <a:t> uses tissue partial volume estimation (PVE) to reconstruct trajectories connecting the gray matter, and not incorrectly stopping in the white matter or in the corticospinal fluid. It relies on a tissue classifier that identifies the tissue where the streamline stopped. If the streamline correctly stopped in the gray matter, the trajectory is kept. If the streamline </a:t>
            </a:r>
            <a:r>
              <a:rPr lang="en-US" sz="1200" b="0" i="0" kern="1200" dirty="0" err="1">
                <a:solidFill>
                  <a:schemeClr val="tx1"/>
                </a:solidFill>
                <a:effectLst/>
                <a:latin typeface="+mn-lt"/>
                <a:ea typeface="+mn-ea"/>
                <a:cs typeface="+mn-cs"/>
              </a:rPr>
              <a:t>incorrecly</a:t>
            </a:r>
            <a:r>
              <a:rPr lang="en-US" sz="1200" b="0" i="0" kern="1200" dirty="0">
                <a:solidFill>
                  <a:schemeClr val="tx1"/>
                </a:solidFill>
                <a:effectLst/>
                <a:latin typeface="+mn-lt"/>
                <a:ea typeface="+mn-ea"/>
                <a:cs typeface="+mn-cs"/>
              </a:rPr>
              <a:t> stopped in the white matter or in the corticospinal fluid, PFT uses anatomical information to find an alternative streamline segment to extend the trajectory. When this segment is found, the tractography continues until the streamline correctly stops in the gray matter.</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34</a:t>
            </a:fld>
            <a:endParaRPr lang="en-US"/>
          </a:p>
        </p:txBody>
      </p:sp>
    </p:spTree>
    <p:extLst>
      <p:ext uri="{BB962C8B-B14F-4D97-AF65-F5344CB8AC3E}">
        <p14:creationId xmlns:p14="http://schemas.microsoft.com/office/powerpoint/2010/main" val="2877352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white matter is composed of both myelinated and unmyelinated axons, blood vessels, and all major types of glia. </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a:t>
            </a:fld>
            <a:endParaRPr lang="en-US"/>
          </a:p>
        </p:txBody>
      </p:sp>
    </p:spTree>
    <p:extLst>
      <p:ext uri="{BB962C8B-B14F-4D97-AF65-F5344CB8AC3E}">
        <p14:creationId xmlns:p14="http://schemas.microsoft.com/office/powerpoint/2010/main" val="2370590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Maier-Hein study created a simulated human brain data set with ground truth tracts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vivo imaging and tracing</a:t>
            </a:r>
            <a:r>
              <a:rPr lang="en-US" sz="1200" b="0" i="0" u="none" strike="noStrike" kern="1200" baseline="30000" dirty="0">
                <a:solidFill>
                  <a:schemeClr val="tx1"/>
                </a:solidFill>
                <a:effectLst/>
                <a:latin typeface="+mn-lt"/>
                <a:ea typeface="+mn-ea"/>
                <a:cs typeface="+mn-cs"/>
                <a:hlinkClick r:id="rId3" tooltip="Dyrby, T. B. et al. Validation of in vitro probabilistic tractography. Neuroimage &#10;                           37, 1267–1277 (2007)."/>
              </a:rPr>
              <a:t>17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tooltip="Campbell, J. S., Siddiqi, K., Rymar, V. V., Sadikot, A. F. &amp; Pike, G. B. Flow-based fiber tracking with diffusion tensor and q-ball data: validation and comparison to principal diffusion direction techniques. Neuroimage &#10;                           27, 725–736 (2005)."/>
              </a:rPr>
              <a:t>18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tooltip="Dauguet, J. et al. Comparison of fiber tracts derived from in-vivo DTI tractography with 3D histological neural tract tracer reconstruction on a macaque brain. Neuroimage &#10;                           37, 530–538 (2007)."/>
              </a:rPr>
              <a:t>19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Schmahmann, J. D. et al. Association fibre pathways of the brain: parallel observations from diffusion spectrum imaging and autoradiography. Brain &#10;                           130, 630–653 (2007)."/>
              </a:rPr>
              <a:t>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Seehaus, A. K. et al. Histological validation of DW-MRI tractography in human postmortem tissue. Cereb. Cortex &#10;                           23, 442–450 (2013)."/>
              </a:rPr>
              <a:t>21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Knösche, T. R., Anwander, A., Liptrot, M. &amp; Dyrby, T. B. Validation of tractography: comparison with manganese tracing. Hum. Brain Mapp. &#10;                           36, 4116–4134 (2015)."/>
              </a:rPr>
              <a:t>22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tooltip="Donahue, C. J. et al. Using diffusion tractography to predict cortical connection strength and distance: a quantitative comparison with tracers in the monkey. J. Neurosci. &#10;                           36, 6758–6770 (2016)."/>
              </a:rPr>
              <a:t>23</a:t>
            </a:r>
            <a:r>
              <a:rPr lang="en-US" sz="1200" b="0" i="0" kern="1200" dirty="0">
                <a:solidFill>
                  <a:schemeClr val="tx1"/>
                </a:solidFill>
                <a:effectLst/>
                <a:latin typeface="+mn-lt"/>
                <a:ea typeface="+mn-ea"/>
                <a:cs typeface="+mn-cs"/>
              </a:rPr>
              <a:t> or physically</a:t>
            </a:r>
            <a:r>
              <a:rPr lang="en-US" sz="1200" b="0" i="0" u="none" strike="noStrike" kern="1200" baseline="30000" dirty="0">
                <a:solidFill>
                  <a:schemeClr val="tx1"/>
                </a:solidFill>
                <a:effectLst/>
                <a:latin typeface="+mn-lt"/>
                <a:ea typeface="+mn-ea"/>
                <a:cs typeface="+mn-cs"/>
                <a:hlinkClick r:id="rId10" tooltip="Bach, M., Maier-Hein (ne Fritzsche), K. H., Stieltjes, B. &amp; Laun, F. B. Investigation of resolution effects using a specialized diffusion tensor phantom. Magn. Reson. Med. &#10;                           71, 1108–1116 (2013)."/>
              </a:rPr>
              <a:t>24</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1" tooltip="Fieremans, E. et al. The design of anisotropic diffusion phantoms for the validation of diffusion weighted magnetic resonance imaging. Phys. Med. Biol. &#10;                           53, 5405–5421 (2008)."/>
              </a:rPr>
              <a:t>25</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tooltip="Fillard, P. et al. Quantitative evaluation of 10 tractography algorithms on a realistic diffusion MR phantom. Neuroimage &#10;                           56, 220–234 (2011)."/>
              </a:rPr>
              <a:t>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tooltip="Maier-Hein (ne Fritzsche), K. H., Laun, F. B., Meinzer, H.-P. &amp; Stieltjes, B. Opportunities and pitfalls in the quantification of fiber integrity: what can we gain from Q-ball imaging? Neuroimage &#10;                           51, 242–251 (2010)."/>
              </a:rPr>
              <a:t>27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tooltip="Moussavi-Biugui, A., Stieltjes, B., Fritzsche, K., Semmler, W. &amp; Laun, F. B. Novel spherical phantoms for Q-ball imaging under in vivo conditions. Magn. Reson. Med. &#10;                           65, 190–194 (2011)."/>
              </a:rPr>
              <a:t>28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tooltip="Poupon, C. et al. New diffusion phantoms dedicated to the study and validation of high-angular-resolution diffusion imaging (HARDI) models. Magn. Reson. Med. &#10;                           60, 1276–1283 (2008)."/>
              </a:rPr>
              <a:t>29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tooltip="Pullens, P., Roebroeck, A. &amp; Goebel, R. Ground truth hardware phantoms for validation of diffusion-weighted MRI applications. J. Magn. Reson. Imaging &#10;                           32, 482–488 (2010)."/>
              </a:rPr>
              <a:t>30</a:t>
            </a:r>
            <a:r>
              <a:rPr lang="en-US" sz="1200" b="0" i="0" kern="1200" dirty="0">
                <a:solidFill>
                  <a:schemeClr val="tx1"/>
                </a:solidFill>
                <a:effectLst/>
                <a:latin typeface="+mn-lt"/>
                <a:ea typeface="+mn-ea"/>
                <a:cs typeface="+mn-cs"/>
              </a:rPr>
              <a:t> and numerically simulated phantoms</a:t>
            </a:r>
            <a:r>
              <a:rPr lang="en-US" sz="1200" b="0" i="0" u="none" strike="noStrike" kern="1200" baseline="30000" dirty="0">
                <a:solidFill>
                  <a:schemeClr val="tx1"/>
                </a:solidFill>
                <a:effectLst/>
                <a:latin typeface="+mn-lt"/>
                <a:ea typeface="+mn-ea"/>
                <a:cs typeface="+mn-cs"/>
                <a:hlinkClick r:id="rId17" tooltip="Close, T. G. et al. A software tool to generate simulated white matter structures for the assessment of fibre-tracking algorithms. Neuroimage &#10;                           47, 1288–1300 (2009)."/>
              </a:rPr>
              <a:t>31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8" tooltip="Leemans, A., Sijbers, J., Verhoye, M., Van der Linden, A. &amp; Van Dyck, D. Mathematical framework for simulating diffusion tensor MR neural fiber bundles. Magn. Reson. Med. &#10;                           53, 944–953 (2005)."/>
              </a:rPr>
              <a:t>32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tooltip="Neher, P. F., Laun, F. B., Stieltjes, B. &amp; Maier-Hein, K. H. Fiberfox: facilitating the creation of realistic white matter software phantoms. Magn. Reson. Med. &#10;                           72, 1460–1470 (2014)."/>
              </a:rPr>
              <a:t>33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0" tooltip="Perrone, D. et al. D-BRAIN: anatomically accurate simulated diffusion MRI brain data. PLoS ONE &#10;                           11, e0149778 (2016)."/>
              </a:rPr>
              <a:t>34</a:t>
            </a:r>
            <a:r>
              <a:rPr lang="en-US" sz="1200" b="0" i="0" kern="1200" dirty="0">
                <a:solidFill>
                  <a:schemeClr val="tx1"/>
                </a:solidFill>
                <a:effectLst/>
                <a:latin typeface="+mn-lt"/>
                <a:ea typeface="+mn-ea"/>
                <a:cs typeface="+mn-cs"/>
              </a:rPr>
              <a:t> allow validation to some extent, and in specific circumstances such as basic fiber configurations. The nervous system, however, is complex and precise ground truth information on the trajectories of pathways and their origins, as well as terminations in the human brain is lacking. This makes it hard to obtain quantitative and comprehensive reliability estimations of tractography and to determine which discoveries are reliable when regarding brain connectivity in health and disease.</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35</a:t>
            </a:fld>
            <a:endParaRPr lang="en-US"/>
          </a:p>
        </p:txBody>
      </p:sp>
    </p:spTree>
    <p:extLst>
      <p:ext uri="{BB962C8B-B14F-4D97-AF65-F5344CB8AC3E}">
        <p14:creationId xmlns:p14="http://schemas.microsoft.com/office/powerpoint/2010/main" val="1161625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Maier-Hein study created a simulated human brain data set with ground truth tracts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vivo imaging and tracing</a:t>
            </a:r>
            <a:r>
              <a:rPr lang="en-US" sz="1200" b="0" i="0" u="none" strike="noStrike" kern="1200" baseline="30000" dirty="0">
                <a:solidFill>
                  <a:schemeClr val="tx1"/>
                </a:solidFill>
                <a:effectLst/>
                <a:latin typeface="+mn-lt"/>
                <a:ea typeface="+mn-ea"/>
                <a:cs typeface="+mn-cs"/>
                <a:hlinkClick r:id="rId3" tooltip="Dyrby, T. B. et al. Validation of in vitro probabilistic tractography. Neuroimage &#10;                           37, 1267–1277 (2007)."/>
              </a:rPr>
              <a:t>17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tooltip="Campbell, J. S., Siddiqi, K., Rymar, V. V., Sadikot, A. F. &amp; Pike, G. B. Flow-based fiber tracking with diffusion tensor and q-ball data: validation and comparison to principal diffusion direction techniques. Neuroimage &#10;                           27, 725–736 (2005)."/>
              </a:rPr>
              <a:t>18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tooltip="Dauguet, J. et al. Comparison of fiber tracts derived from in-vivo DTI tractography with 3D histological neural tract tracer reconstruction on a macaque brain. Neuroimage &#10;                           37, 530–538 (2007)."/>
              </a:rPr>
              <a:t>19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Schmahmann, J. D. et al. Association fibre pathways of the brain: parallel observations from diffusion spectrum imaging and autoradiography. Brain &#10;                           130, 630–653 (2007)."/>
              </a:rPr>
              <a:t>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Seehaus, A. K. et al. Histological validation of DW-MRI tractography in human postmortem tissue. Cereb. Cortex &#10;                           23, 442–450 (2013)."/>
              </a:rPr>
              <a:t>21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Knösche, T. R., Anwander, A., Liptrot, M. &amp; Dyrby, T. B. Validation of tractography: comparison with manganese tracing. Hum. Brain Mapp. &#10;                           36, 4116–4134 (2015)."/>
              </a:rPr>
              <a:t>22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tooltip="Donahue, C. J. et al. Using diffusion tractography to predict cortical connection strength and distance: a quantitative comparison with tracers in the monkey. J. Neurosci. &#10;                           36, 6758–6770 (2016)."/>
              </a:rPr>
              <a:t>23</a:t>
            </a:r>
            <a:r>
              <a:rPr lang="en-US" sz="1200" b="0" i="0" kern="1200" dirty="0">
                <a:solidFill>
                  <a:schemeClr val="tx1"/>
                </a:solidFill>
                <a:effectLst/>
                <a:latin typeface="+mn-lt"/>
                <a:ea typeface="+mn-ea"/>
                <a:cs typeface="+mn-cs"/>
              </a:rPr>
              <a:t> or physically</a:t>
            </a:r>
            <a:r>
              <a:rPr lang="en-US" sz="1200" b="0" i="0" u="none" strike="noStrike" kern="1200" baseline="30000" dirty="0">
                <a:solidFill>
                  <a:schemeClr val="tx1"/>
                </a:solidFill>
                <a:effectLst/>
                <a:latin typeface="+mn-lt"/>
                <a:ea typeface="+mn-ea"/>
                <a:cs typeface="+mn-cs"/>
                <a:hlinkClick r:id="rId10" tooltip="Bach, M., Maier-Hein (ne Fritzsche), K. H., Stieltjes, B. &amp; Laun, F. B. Investigation of resolution effects using a specialized diffusion tensor phantom. Magn. Reson. Med. &#10;                           71, 1108–1116 (2013)."/>
              </a:rPr>
              <a:t>24</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1" tooltip="Fieremans, E. et al. The design of anisotropic diffusion phantoms for the validation of diffusion weighted magnetic resonance imaging. Phys. Med. Biol. &#10;                           53, 5405–5421 (2008)."/>
              </a:rPr>
              <a:t>25</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tooltip="Fillard, P. et al. Quantitative evaluation of 10 tractography algorithms on a realistic diffusion MR phantom. Neuroimage &#10;                           56, 220–234 (2011)."/>
              </a:rPr>
              <a:t>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tooltip="Maier-Hein (ne Fritzsche), K. H., Laun, F. B., Meinzer, H.-P. &amp; Stieltjes, B. Opportunities and pitfalls in the quantification of fiber integrity: what can we gain from Q-ball imaging? Neuroimage &#10;                           51, 242–251 (2010)."/>
              </a:rPr>
              <a:t>27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tooltip="Moussavi-Biugui, A., Stieltjes, B., Fritzsche, K., Semmler, W. &amp; Laun, F. B. Novel spherical phantoms for Q-ball imaging under in vivo conditions. Magn. Reson. Med. &#10;                           65, 190–194 (2011)."/>
              </a:rPr>
              <a:t>28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tooltip="Poupon, C. et al. New diffusion phantoms dedicated to the study and validation of high-angular-resolution diffusion imaging (HARDI) models. Magn. Reson. Med. &#10;                           60, 1276–1283 (2008)."/>
              </a:rPr>
              <a:t>29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tooltip="Pullens, P., Roebroeck, A. &amp; Goebel, R. Ground truth hardware phantoms for validation of diffusion-weighted MRI applications. J. Magn. Reson. Imaging &#10;                           32, 482–488 (2010)."/>
              </a:rPr>
              <a:t>30</a:t>
            </a:r>
            <a:r>
              <a:rPr lang="en-US" sz="1200" b="0" i="0" kern="1200" dirty="0">
                <a:solidFill>
                  <a:schemeClr val="tx1"/>
                </a:solidFill>
                <a:effectLst/>
                <a:latin typeface="+mn-lt"/>
                <a:ea typeface="+mn-ea"/>
                <a:cs typeface="+mn-cs"/>
              </a:rPr>
              <a:t> and numerically simulated phantoms</a:t>
            </a:r>
            <a:r>
              <a:rPr lang="en-US" sz="1200" b="0" i="0" u="none" strike="noStrike" kern="1200" baseline="30000" dirty="0">
                <a:solidFill>
                  <a:schemeClr val="tx1"/>
                </a:solidFill>
                <a:effectLst/>
                <a:latin typeface="+mn-lt"/>
                <a:ea typeface="+mn-ea"/>
                <a:cs typeface="+mn-cs"/>
                <a:hlinkClick r:id="rId17" tooltip="Close, T. G. et al. A software tool to generate simulated white matter structures for the assessment of fibre-tracking algorithms. Neuroimage &#10;                           47, 1288–1300 (2009)."/>
              </a:rPr>
              <a:t>31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8" tooltip="Leemans, A., Sijbers, J., Verhoye, M., Van der Linden, A. &amp; Van Dyck, D. Mathematical framework for simulating diffusion tensor MR neural fiber bundles. Magn. Reson. Med. &#10;                           53, 944–953 (2005)."/>
              </a:rPr>
              <a:t>32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tooltip="Neher, P. F., Laun, F. B., Stieltjes, B. &amp; Maier-Hein, K. H. Fiberfox: facilitating the creation of realistic white matter software phantoms. Magn. Reson. Med. &#10;                           72, 1460–1470 (2014)."/>
              </a:rPr>
              <a:t>33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0" tooltip="Perrone, D. et al. D-BRAIN: anatomically accurate simulated diffusion MRI brain data. PLoS ONE &#10;                           11, e0149778 (2016)."/>
              </a:rPr>
              <a:t>34</a:t>
            </a:r>
            <a:r>
              <a:rPr lang="en-US" sz="1200" b="0" i="0" kern="1200" dirty="0">
                <a:solidFill>
                  <a:schemeClr val="tx1"/>
                </a:solidFill>
                <a:effectLst/>
                <a:latin typeface="+mn-lt"/>
                <a:ea typeface="+mn-ea"/>
                <a:cs typeface="+mn-cs"/>
              </a:rPr>
              <a:t> allow validation to some extent, and in specific circumstances such as basic fiber configurations. The nervous system, however, is complex and precise ground truth information on the trajectories of pathways and their origins, as well as terminations in the human brain is lacking. This makes it hard to obtain quantitative and comprehensive reliability estimations of tractography and to determine which discoveries are reliable when regarding brain connectivity in health and disease.</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IFOF </a:t>
            </a:r>
            <a:r>
              <a:rPr lang="en-US" sz="1200" b="0" i="0" kern="1200" dirty="0">
                <a:solidFill>
                  <a:schemeClr val="tx1"/>
                </a:solidFill>
                <a:effectLst/>
                <a:latin typeface="+mn-lt"/>
                <a:ea typeface="+mn-ea"/>
                <a:cs typeface="+mn-cs"/>
                <a:sym typeface="Wingdings" pitchFamily="2" charset="2"/>
              </a:rPr>
              <a:t> longest fiber in the brain</a:t>
            </a:r>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36</a:t>
            </a:fld>
            <a:endParaRPr lang="en-US"/>
          </a:p>
        </p:txBody>
      </p:sp>
    </p:spTree>
    <p:extLst>
      <p:ext uri="{BB962C8B-B14F-4D97-AF65-F5344CB8AC3E}">
        <p14:creationId xmlns:p14="http://schemas.microsoft.com/office/powerpoint/2010/main" val="2463017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37</a:t>
            </a:fld>
            <a:endParaRPr lang="en-US"/>
          </a:p>
        </p:txBody>
      </p:sp>
    </p:spTree>
    <p:extLst>
      <p:ext uri="{BB962C8B-B14F-4D97-AF65-F5344CB8AC3E}">
        <p14:creationId xmlns:p14="http://schemas.microsoft.com/office/powerpoint/2010/main" val="3794074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Maier-Hein study created a simulated human brain data set with ground truth tracts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vivo imaging and tracing</a:t>
            </a:r>
            <a:r>
              <a:rPr lang="en-US" sz="1200" b="0" i="0" u="none" strike="noStrike" kern="1200" baseline="30000" dirty="0">
                <a:solidFill>
                  <a:schemeClr val="tx1"/>
                </a:solidFill>
                <a:effectLst/>
                <a:latin typeface="+mn-lt"/>
                <a:ea typeface="+mn-ea"/>
                <a:cs typeface="+mn-cs"/>
                <a:hlinkClick r:id="rId3" tooltip="Dyrby, T. B. et al. Validation of in vitro probabilistic tractography. Neuroimage &#10;                           37, 1267–1277 (2007)."/>
              </a:rPr>
              <a:t>17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tooltip="Campbell, J. S., Siddiqi, K., Rymar, V. V., Sadikot, A. F. &amp; Pike, G. B. Flow-based fiber tracking with diffusion tensor and q-ball data: validation and comparison to principal diffusion direction techniques. Neuroimage &#10;                           27, 725–736 (2005)."/>
              </a:rPr>
              <a:t>18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tooltip="Dauguet, J. et al. Comparison of fiber tracts derived from in-vivo DTI tractography with 3D histological neural tract tracer reconstruction on a macaque brain. Neuroimage &#10;                           37, 530–538 (2007)."/>
              </a:rPr>
              <a:t>19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Schmahmann, J. D. et al. Association fibre pathways of the brain: parallel observations from diffusion spectrum imaging and autoradiography. Brain &#10;                           130, 630–653 (2007)."/>
              </a:rPr>
              <a:t>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Seehaus, A. K. et al. Histological validation of DW-MRI tractography in human postmortem tissue. Cereb. Cortex &#10;                           23, 442–450 (2013)."/>
              </a:rPr>
              <a:t>21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Knösche, T. R., Anwander, A., Liptrot, M. &amp; Dyrby, T. B. Validation of tractography: comparison with manganese tracing. Hum. Brain Mapp. &#10;                           36, 4116–4134 (2015)."/>
              </a:rPr>
              <a:t>22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tooltip="Donahue, C. J. et al. Using diffusion tractography to predict cortical connection strength and distance: a quantitative comparison with tracers in the monkey. J. Neurosci. &#10;                           36, 6758–6770 (2016)."/>
              </a:rPr>
              <a:t>23</a:t>
            </a:r>
            <a:r>
              <a:rPr lang="en-US" sz="1200" b="0" i="0" kern="1200" dirty="0">
                <a:solidFill>
                  <a:schemeClr val="tx1"/>
                </a:solidFill>
                <a:effectLst/>
                <a:latin typeface="+mn-lt"/>
                <a:ea typeface="+mn-ea"/>
                <a:cs typeface="+mn-cs"/>
              </a:rPr>
              <a:t> or physically</a:t>
            </a:r>
            <a:r>
              <a:rPr lang="en-US" sz="1200" b="0" i="0" u="none" strike="noStrike" kern="1200" baseline="30000" dirty="0">
                <a:solidFill>
                  <a:schemeClr val="tx1"/>
                </a:solidFill>
                <a:effectLst/>
                <a:latin typeface="+mn-lt"/>
                <a:ea typeface="+mn-ea"/>
                <a:cs typeface="+mn-cs"/>
                <a:hlinkClick r:id="rId10" tooltip="Bach, M., Maier-Hein (ne Fritzsche), K. H., Stieltjes, B. &amp; Laun, F. B. Investigation of resolution effects using a specialized diffusion tensor phantom. Magn. Reson. Med. &#10;                           71, 1108–1116 (2013)."/>
              </a:rPr>
              <a:t>24</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1" tooltip="Fieremans, E. et al. The design of anisotropic diffusion phantoms for the validation of diffusion weighted magnetic resonance imaging. Phys. Med. Biol. &#10;                           53, 5405–5421 (2008)."/>
              </a:rPr>
              <a:t>25</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tooltip="Fillard, P. et al. Quantitative evaluation of 10 tractography algorithms on a realistic diffusion MR phantom. Neuroimage &#10;                           56, 220–234 (2011)."/>
              </a:rPr>
              <a:t>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tooltip="Maier-Hein (ne Fritzsche), K. H., Laun, F. B., Meinzer, H.-P. &amp; Stieltjes, B. Opportunities and pitfalls in the quantification of fiber integrity: what can we gain from Q-ball imaging? Neuroimage &#10;                           51, 242–251 (2010)."/>
              </a:rPr>
              <a:t>27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tooltip="Moussavi-Biugui, A., Stieltjes, B., Fritzsche, K., Semmler, W. &amp; Laun, F. B. Novel spherical phantoms for Q-ball imaging under in vivo conditions. Magn. Reson. Med. &#10;                           65, 190–194 (2011)."/>
              </a:rPr>
              <a:t>28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tooltip="Poupon, C. et al. New diffusion phantoms dedicated to the study and validation of high-angular-resolution diffusion imaging (HARDI) models. Magn. Reson. Med. &#10;                           60, 1276–1283 (2008)."/>
              </a:rPr>
              <a:t>29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tooltip="Pullens, P., Roebroeck, A. &amp; Goebel, R. Ground truth hardware phantoms for validation of diffusion-weighted MRI applications. J. Magn. Reson. Imaging &#10;                           32, 482–488 (2010)."/>
              </a:rPr>
              <a:t>30</a:t>
            </a:r>
            <a:r>
              <a:rPr lang="en-US" sz="1200" b="0" i="0" kern="1200" dirty="0">
                <a:solidFill>
                  <a:schemeClr val="tx1"/>
                </a:solidFill>
                <a:effectLst/>
                <a:latin typeface="+mn-lt"/>
                <a:ea typeface="+mn-ea"/>
                <a:cs typeface="+mn-cs"/>
              </a:rPr>
              <a:t> and numerically simulated phantoms</a:t>
            </a:r>
            <a:r>
              <a:rPr lang="en-US" sz="1200" b="0" i="0" u="none" strike="noStrike" kern="1200" baseline="30000" dirty="0">
                <a:solidFill>
                  <a:schemeClr val="tx1"/>
                </a:solidFill>
                <a:effectLst/>
                <a:latin typeface="+mn-lt"/>
                <a:ea typeface="+mn-ea"/>
                <a:cs typeface="+mn-cs"/>
                <a:hlinkClick r:id="rId17" tooltip="Close, T. G. et al. A software tool to generate simulated white matter structures for the assessment of fibre-tracking algorithms. Neuroimage &#10;                           47, 1288–1300 (2009)."/>
              </a:rPr>
              <a:t>31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8" tooltip="Leemans, A., Sijbers, J., Verhoye, M., Van der Linden, A. &amp; Van Dyck, D. Mathematical framework for simulating diffusion tensor MR neural fiber bundles. Magn. Reson. Med. &#10;                           53, 944–953 (2005)."/>
              </a:rPr>
              <a:t>32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tooltip="Neher, P. F., Laun, F. B., Stieltjes, B. &amp; Maier-Hein, K. H. Fiberfox: facilitating the creation of realistic white matter software phantoms. Magn. Reson. Med. &#10;                           72, 1460–1470 (2014)."/>
              </a:rPr>
              <a:t>33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0" tooltip="Perrone, D. et al. D-BRAIN: anatomically accurate simulated diffusion MRI brain data. PLoS ONE &#10;                           11, e0149778 (2016)."/>
              </a:rPr>
              <a:t>34</a:t>
            </a:r>
            <a:r>
              <a:rPr lang="en-US" sz="1200" b="0" i="0" kern="1200" dirty="0">
                <a:solidFill>
                  <a:schemeClr val="tx1"/>
                </a:solidFill>
                <a:effectLst/>
                <a:latin typeface="+mn-lt"/>
                <a:ea typeface="+mn-ea"/>
                <a:cs typeface="+mn-cs"/>
              </a:rPr>
              <a:t> allow validation to some extent, and in specific circumstances such as basic fiber configurations. The nervous system, however, is complex and precise ground truth information on the trajectories of pathways and their origins, as well as terminations in the human brain is lacking. This makes it hard to obtain quantitative and comprehensive reliability estimations of tractography and to determine which discoveries are reliable when regarding brain connectivity in health and disease.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solution: consider a ‘Euclidian neighborhood’ of a volume-based parcel (e.g. by dilating the parcel) may perform even better at less cost.</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39</a:t>
            </a:fld>
            <a:endParaRPr lang="en-US"/>
          </a:p>
        </p:txBody>
      </p:sp>
    </p:spTree>
    <p:extLst>
      <p:ext uri="{BB962C8B-B14F-4D97-AF65-F5344CB8AC3E}">
        <p14:creationId xmlns:p14="http://schemas.microsoft.com/office/powerpoint/2010/main" val="12563401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Maier-Hein study created a simulated human brain data set with ground truth tracts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vivo imaging and tracing</a:t>
            </a:r>
            <a:r>
              <a:rPr lang="en-US" sz="1200" b="0" i="0" u="none" strike="noStrike" kern="1200" baseline="30000" dirty="0">
                <a:solidFill>
                  <a:schemeClr val="tx1"/>
                </a:solidFill>
                <a:effectLst/>
                <a:latin typeface="+mn-lt"/>
                <a:ea typeface="+mn-ea"/>
                <a:cs typeface="+mn-cs"/>
                <a:hlinkClick r:id="rId3" tooltip="Dyrby, T. B. et al. Validation of in vitro probabilistic tractography. Neuroimage &#10;                           37, 1267–1277 (2007)."/>
              </a:rPr>
              <a:t>17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tooltip="Campbell, J. S., Siddiqi, K., Rymar, V. V., Sadikot, A. F. &amp; Pike, G. B. Flow-based fiber tracking with diffusion tensor and q-ball data: validation and comparison to principal diffusion direction techniques. Neuroimage &#10;                           27, 725–736 (2005)."/>
              </a:rPr>
              <a:t>18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tooltip="Dauguet, J. et al. Comparison of fiber tracts derived from in-vivo DTI tractography with 3D histological neural tract tracer reconstruction on a macaque brain. Neuroimage &#10;                           37, 530–538 (2007)."/>
              </a:rPr>
              <a:t>19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Schmahmann, J. D. et al. Association fibre pathways of the brain: parallel observations from diffusion spectrum imaging and autoradiography. Brain &#10;                           130, 630–653 (2007)."/>
              </a:rPr>
              <a:t>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Seehaus, A. K. et al. Histological validation of DW-MRI tractography in human postmortem tissue. Cereb. Cortex &#10;                           23, 442–450 (2013)."/>
              </a:rPr>
              <a:t>21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Knösche, T. R., Anwander, A., Liptrot, M. &amp; Dyrby, T. B. Validation of tractography: comparison with manganese tracing. Hum. Brain Mapp. &#10;                           36, 4116–4134 (2015)."/>
              </a:rPr>
              <a:t>22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tooltip="Donahue, C. J. et al. Using diffusion tractography to predict cortical connection strength and distance: a quantitative comparison with tracers in the monkey. J. Neurosci. &#10;                           36, 6758–6770 (2016)."/>
              </a:rPr>
              <a:t>23</a:t>
            </a:r>
            <a:r>
              <a:rPr lang="en-US" sz="1200" b="0" i="0" kern="1200" dirty="0">
                <a:solidFill>
                  <a:schemeClr val="tx1"/>
                </a:solidFill>
                <a:effectLst/>
                <a:latin typeface="+mn-lt"/>
                <a:ea typeface="+mn-ea"/>
                <a:cs typeface="+mn-cs"/>
              </a:rPr>
              <a:t> or physically</a:t>
            </a:r>
            <a:r>
              <a:rPr lang="en-US" sz="1200" b="0" i="0" u="none" strike="noStrike" kern="1200" baseline="30000" dirty="0">
                <a:solidFill>
                  <a:schemeClr val="tx1"/>
                </a:solidFill>
                <a:effectLst/>
                <a:latin typeface="+mn-lt"/>
                <a:ea typeface="+mn-ea"/>
                <a:cs typeface="+mn-cs"/>
                <a:hlinkClick r:id="rId10" tooltip="Bach, M., Maier-Hein (ne Fritzsche), K. H., Stieltjes, B. &amp; Laun, F. B. Investigation of resolution effects using a specialized diffusion tensor phantom. Magn. Reson. Med. &#10;                           71, 1108–1116 (2013)."/>
              </a:rPr>
              <a:t>24</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1" tooltip="Fieremans, E. et al. The design of anisotropic diffusion phantoms for the validation of diffusion weighted magnetic resonance imaging. Phys. Med. Biol. &#10;                           53, 5405–5421 (2008)."/>
              </a:rPr>
              <a:t>25</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tooltip="Fillard, P. et al. Quantitative evaluation of 10 tractography algorithms on a realistic diffusion MR phantom. Neuroimage &#10;                           56, 220–234 (2011)."/>
              </a:rPr>
              <a:t>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tooltip="Maier-Hein (ne Fritzsche), K. H., Laun, F. B., Meinzer, H.-P. &amp; Stieltjes, B. Opportunities and pitfalls in the quantification of fiber integrity: what can we gain from Q-ball imaging? Neuroimage &#10;                           51, 242–251 (2010)."/>
              </a:rPr>
              <a:t>27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tooltip="Moussavi-Biugui, A., Stieltjes, B., Fritzsche, K., Semmler, W. &amp; Laun, F. B. Novel spherical phantoms for Q-ball imaging under in vivo conditions. Magn. Reson. Med. &#10;                           65, 190–194 (2011)."/>
              </a:rPr>
              <a:t>28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tooltip="Poupon, C. et al. New diffusion phantoms dedicated to the study and validation of high-angular-resolution diffusion imaging (HARDI) models. Magn. Reson. Med. &#10;                           60, 1276–1283 (2008)."/>
              </a:rPr>
              <a:t>29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tooltip="Pullens, P., Roebroeck, A. &amp; Goebel, R. Ground truth hardware phantoms for validation of diffusion-weighted MRI applications. J. Magn. Reson. Imaging &#10;                           32, 482–488 (2010)."/>
              </a:rPr>
              <a:t>30</a:t>
            </a:r>
            <a:r>
              <a:rPr lang="en-US" sz="1200" b="0" i="0" kern="1200" dirty="0">
                <a:solidFill>
                  <a:schemeClr val="tx1"/>
                </a:solidFill>
                <a:effectLst/>
                <a:latin typeface="+mn-lt"/>
                <a:ea typeface="+mn-ea"/>
                <a:cs typeface="+mn-cs"/>
              </a:rPr>
              <a:t> and numerically simulated phantoms</a:t>
            </a:r>
            <a:r>
              <a:rPr lang="en-US" sz="1200" b="0" i="0" u="none" strike="noStrike" kern="1200" baseline="30000" dirty="0">
                <a:solidFill>
                  <a:schemeClr val="tx1"/>
                </a:solidFill>
                <a:effectLst/>
                <a:latin typeface="+mn-lt"/>
                <a:ea typeface="+mn-ea"/>
                <a:cs typeface="+mn-cs"/>
                <a:hlinkClick r:id="rId17" tooltip="Close, T. G. et al. A software tool to generate simulated white matter structures for the assessment of fibre-tracking algorithms. Neuroimage &#10;                           47, 1288–1300 (2009)."/>
              </a:rPr>
              <a:t>31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8" tooltip="Leemans, A., Sijbers, J., Verhoye, M., Van der Linden, A. &amp; Van Dyck, D. Mathematical framework for simulating diffusion tensor MR neural fiber bundles. Magn. Reson. Med. &#10;                           53, 944–953 (2005)."/>
              </a:rPr>
              <a:t>32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tooltip="Neher, P. F., Laun, F. B., Stieltjes, B. &amp; Maier-Hein, K. H. Fiberfox: facilitating the creation of realistic white matter software phantoms. Magn. Reson. Med. &#10;                           72, 1460–1470 (2014)."/>
              </a:rPr>
              <a:t>33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0" tooltip="Perrone, D. et al. D-BRAIN: anatomically accurate simulated diffusion MRI brain data. PLoS ONE &#10;                           11, e0149778 (2016)."/>
              </a:rPr>
              <a:t>34</a:t>
            </a:r>
            <a:r>
              <a:rPr lang="en-US" sz="1200" b="0" i="0" kern="1200" dirty="0">
                <a:solidFill>
                  <a:schemeClr val="tx1"/>
                </a:solidFill>
                <a:effectLst/>
                <a:latin typeface="+mn-lt"/>
                <a:ea typeface="+mn-ea"/>
                <a:cs typeface="+mn-cs"/>
              </a:rPr>
              <a:t> allow validation to some extent, and in specific circumstances such as basic fiber configurations. The nervous system, however, is complex and precise ground truth information on the trajectories of pathways and their origins, as well as terminations in the human brain is lacking. This makes it hard to obtain quantitative and comprehensive reliability estimations of tractography and to determine which discoveries are reliable when regarding brain connectivity in health and disease.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solution: consider a ‘Euclidian neighborhood’ of a volume-based parcel (e.g. by dilating the parcel) may perform even better at less cost.</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40</a:t>
            </a:fld>
            <a:endParaRPr lang="en-US"/>
          </a:p>
        </p:txBody>
      </p:sp>
    </p:spTree>
    <p:extLst>
      <p:ext uri="{BB962C8B-B14F-4D97-AF65-F5344CB8AC3E}">
        <p14:creationId xmlns:p14="http://schemas.microsoft.com/office/powerpoint/2010/main" val="4002333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Maier-Hein study created a simulated human brain data set with ground truth tracts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 vivo imaging and tracing</a:t>
            </a:r>
            <a:r>
              <a:rPr lang="en-US" sz="1200" b="0" i="0" u="none" strike="noStrike" kern="1200" baseline="30000" dirty="0">
                <a:solidFill>
                  <a:schemeClr val="tx1"/>
                </a:solidFill>
                <a:effectLst/>
                <a:latin typeface="+mn-lt"/>
                <a:ea typeface="+mn-ea"/>
                <a:cs typeface="+mn-cs"/>
                <a:hlinkClick r:id="rId3" tooltip="Dyrby, T. B. et al. Validation of in vitro probabilistic tractography. Neuroimage &#10;                           37, 1267–1277 (2007)."/>
              </a:rPr>
              <a:t>17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4" tooltip="Campbell, J. S., Siddiqi, K., Rymar, V. V., Sadikot, A. F. &amp; Pike, G. B. Flow-based fiber tracking with diffusion tensor and q-ball data: validation and comparison to principal diffusion direction techniques. Neuroimage &#10;                           27, 725–736 (2005)."/>
              </a:rPr>
              <a:t>18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5" tooltip="Dauguet, J. et al. Comparison of fiber tracts derived from in-vivo DTI tractography with 3D histological neural tract tracer reconstruction on a macaque brain. Neuroimage &#10;                           37, 530–538 (2007)."/>
              </a:rPr>
              <a:t>19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tooltip="Schmahmann, J. D. et al. Association fibre pathways of the brain: parallel observations from diffusion spectrum imaging and autoradiography. Brain &#10;                           130, 630–653 (2007)."/>
              </a:rPr>
              <a:t>20</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7" tooltip="Seehaus, A. K. et al. Histological validation of DW-MRI tractography in human postmortem tissue. Cereb. Cortex &#10;                           23, 442–450 (2013)."/>
              </a:rPr>
              <a:t>21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8" tooltip="Knösche, T. R., Anwander, A., Liptrot, M. &amp; Dyrby, T. B. Validation of tractography: comparison with manganese tracing. Hum. Brain Mapp. &#10;                           36, 4116–4134 (2015)."/>
              </a:rPr>
              <a:t>22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9" tooltip="Donahue, C. J. et al. Using diffusion tractography to predict cortical connection strength and distance: a quantitative comparison with tracers in the monkey. J. Neurosci. &#10;                           36, 6758–6770 (2016)."/>
              </a:rPr>
              <a:t>23</a:t>
            </a:r>
            <a:r>
              <a:rPr lang="en-US" sz="1200" b="0" i="0" kern="1200" dirty="0">
                <a:solidFill>
                  <a:schemeClr val="tx1"/>
                </a:solidFill>
                <a:effectLst/>
                <a:latin typeface="+mn-lt"/>
                <a:ea typeface="+mn-ea"/>
                <a:cs typeface="+mn-cs"/>
              </a:rPr>
              <a:t> or physically</a:t>
            </a:r>
            <a:r>
              <a:rPr lang="en-US" sz="1200" b="0" i="0" u="none" strike="noStrike" kern="1200" baseline="30000" dirty="0">
                <a:solidFill>
                  <a:schemeClr val="tx1"/>
                </a:solidFill>
                <a:effectLst/>
                <a:latin typeface="+mn-lt"/>
                <a:ea typeface="+mn-ea"/>
                <a:cs typeface="+mn-cs"/>
                <a:hlinkClick r:id="rId10" tooltip="Bach, M., Maier-Hein (ne Fritzsche), K. H., Stieltjes, B. &amp; Laun, F. B. Investigation of resolution effects using a specialized diffusion tensor phantom. Magn. Reson. Med. &#10;                           71, 1108–1116 (2013)."/>
              </a:rPr>
              <a:t>24</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1" tooltip="Fieremans, E. et al. The design of anisotropic diffusion phantoms for the validation of diffusion weighted magnetic resonance imaging. Phys. Med. Biol. &#10;                           53, 5405–5421 (2008)."/>
              </a:rPr>
              <a:t>25</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2" tooltip="Fillard, P. et al. Quantitative evaluation of 10 tractography algorithms on a realistic diffusion MR phantom. Neuroimage &#10;                           56, 220–234 (2011)."/>
              </a:rPr>
              <a:t>26</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3" tooltip="Maier-Hein (ne Fritzsche), K. H., Laun, F. B., Meinzer, H.-P. &amp; Stieltjes, B. Opportunities and pitfalls in the quantification of fiber integrity: what can we gain from Q-ball imaging? Neuroimage &#10;                           51, 242–251 (2010)."/>
              </a:rPr>
              <a:t>27</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4" tooltip="Moussavi-Biugui, A., Stieltjes, B., Fritzsche, K., Semmler, W. &amp; Laun, F. B. Novel spherical phantoms for Q-ball imaging under in vivo conditions. Magn. Reson. Med. &#10;                           65, 190–194 (2011)."/>
              </a:rPr>
              <a:t>28</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5" tooltip="Poupon, C. et al. New diffusion phantoms dedicated to the study and validation of high-angular-resolution diffusion imaging (HARDI) models. Magn. Reson. Med. &#10;                           60, 1276–1283 (2008)."/>
              </a:rPr>
              <a:t>29</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6" tooltip="Pullens, P., Roebroeck, A. &amp; Goebel, R. Ground truth hardware phantoms for validation of diffusion-weighted MRI applications. J. Magn. Reson. Imaging &#10;                           32, 482–488 (2010)."/>
              </a:rPr>
              <a:t>30</a:t>
            </a:r>
            <a:r>
              <a:rPr lang="en-US" sz="1200" b="0" i="0" kern="1200" dirty="0">
                <a:solidFill>
                  <a:schemeClr val="tx1"/>
                </a:solidFill>
                <a:effectLst/>
                <a:latin typeface="+mn-lt"/>
                <a:ea typeface="+mn-ea"/>
                <a:cs typeface="+mn-cs"/>
              </a:rPr>
              <a:t> and numerically simulated phantoms</a:t>
            </a:r>
            <a:r>
              <a:rPr lang="en-US" sz="1200" b="0" i="0" u="none" strike="noStrike" kern="1200" baseline="30000" dirty="0">
                <a:solidFill>
                  <a:schemeClr val="tx1"/>
                </a:solidFill>
                <a:effectLst/>
                <a:latin typeface="+mn-lt"/>
                <a:ea typeface="+mn-ea"/>
                <a:cs typeface="+mn-cs"/>
                <a:hlinkClick r:id="rId17" tooltip="Close, T. G. et al. A software tool to generate simulated white matter structures for the assessment of fibre-tracking algorithms. Neuroimage &#10;                           47, 1288–1300 (2009)."/>
              </a:rPr>
              <a:t>31</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8" tooltip="Leemans, A., Sijbers, J., Verhoye, M., Van der Linden, A. &amp; Van Dyck, D. Mathematical framework for simulating diffusion tensor MR neural fiber bundles. Magn. Reson. Med. &#10;                           53, 944–953 (2005)."/>
              </a:rPr>
              <a:t>32</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19" tooltip="Neher, P. F., Laun, F. B., Stieltjes, B. &amp; Maier-Hein, K. H. Fiberfox: facilitating the creation of realistic white matter software phantoms. Magn. Reson. Med. &#10;                           72, 1460–1470 (2014)."/>
              </a:rPr>
              <a:t>33</a:t>
            </a:r>
            <a:r>
              <a:rPr lang="en-US" sz="1200" b="0" i="0" kern="1200" baseline="300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20" tooltip="Perrone, D. et al. D-BRAIN: anatomically accurate simulated diffusion MRI brain data. PLoS ONE &#10;                           11, e0149778 (2016)."/>
              </a:rPr>
              <a:t>34</a:t>
            </a:r>
            <a:r>
              <a:rPr lang="en-US" sz="1200" b="0" i="0" kern="1200" dirty="0">
                <a:solidFill>
                  <a:schemeClr val="tx1"/>
                </a:solidFill>
                <a:effectLst/>
                <a:latin typeface="+mn-lt"/>
                <a:ea typeface="+mn-ea"/>
                <a:cs typeface="+mn-cs"/>
              </a:rPr>
              <a:t> allow validation to some extent, and in specific circumstances such as basic fiber configurations. The nervous system, however, is complex and precise ground truth information on the trajectories of pathways and their origins, as well as terminations in the human brain is lacking. This makes it hard to obtain quantitative and comprehensive reliability estimations of tractography and to determine which discoveries are reliable when regarding brain connectivity in health and disease.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solution: consider a ‘Euclidian neighborhood’ of a volume-based parcel (e.g. by dilating the parcel) may perform even better at less cost.</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41</a:t>
            </a:fld>
            <a:endParaRPr lang="en-US"/>
          </a:p>
        </p:txBody>
      </p:sp>
    </p:spTree>
    <p:extLst>
      <p:ext uri="{BB962C8B-B14F-4D97-AF65-F5344CB8AC3E}">
        <p14:creationId xmlns:p14="http://schemas.microsoft.com/office/powerpoint/2010/main" val="1270196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architecture of the axons in parallel bundles and their myelin shield facilitate the diffusion of the water molecules along their main direction. </a:t>
            </a:r>
            <a:r>
              <a:rPr lang="en-US" b="0" i="0" dirty="0">
                <a:solidFill>
                  <a:srgbClr val="333333"/>
                </a:solidFill>
                <a:effectLst/>
                <a:latin typeface="Arial" panose="020B0604020202020204" pitchFamily="34" charset="0"/>
              </a:rPr>
              <a:t>myelin sheath surrounding an axon restricts the diffusion of water perpendicular to the axon, while allowing relatively free diffusion of water parallel to the axon.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rgbClr val="333333"/>
              </a:solidFill>
              <a:effectLst/>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Water molecules, in our body, undergo random translational motion. In physics, this motion is called "Brownian Motion", or simply "</a:t>
            </a:r>
            <a:r>
              <a:rPr lang="en-US" sz="1200" b="1" i="0" kern="1200" dirty="0">
                <a:solidFill>
                  <a:schemeClr val="tx1"/>
                </a:solidFill>
                <a:effectLst/>
                <a:latin typeface="+mn-lt"/>
                <a:ea typeface="+mn-ea"/>
                <a:cs typeface="+mn-cs"/>
              </a:rPr>
              <a:t>Diffusion</a:t>
            </a:r>
            <a:r>
              <a:rPr lang="en-US" sz="1200" b="0" i="0" kern="1200" dirty="0">
                <a:solidFill>
                  <a:schemeClr val="tx1"/>
                </a:solidFill>
                <a:effectLst/>
                <a:latin typeface="+mn-lt"/>
                <a:ea typeface="+mn-ea"/>
                <a:cs typeface="+mn-cs"/>
              </a:rPr>
              <a:t>". If we apply special diffusion-encoding gradients, the magnetic resonance (MR) images can be made sensitive to this motion.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76C23C2-F4F9-CE4E-99A8-C0E89817C79B}" type="slidenum">
              <a:rPr lang="en-US" smtClean="0"/>
              <a:t>4</a:t>
            </a:fld>
            <a:endParaRPr lang="en-US"/>
          </a:p>
        </p:txBody>
      </p:sp>
    </p:spTree>
    <p:extLst>
      <p:ext uri="{BB962C8B-B14F-4D97-AF65-F5344CB8AC3E}">
        <p14:creationId xmlns:p14="http://schemas.microsoft.com/office/powerpoint/2010/main" val="3887772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The sample (a brain) is placed in a strong magnetic field</a:t>
            </a:r>
          </a:p>
          <a:p>
            <a:pPr marL="285750" indent="-285750">
              <a:buFont typeface="Arial" panose="020B0604020202020204" pitchFamily="34" charset="0"/>
              <a:buChar char="•"/>
            </a:pPr>
            <a:r>
              <a:rPr lang="en-US" sz="1200" dirty="0"/>
              <a:t>Protons are magnetized and align with the field</a:t>
            </a:r>
          </a:p>
          <a:p>
            <a:pPr marL="285750" indent="-285750">
              <a:buFont typeface="Arial" panose="020B0604020202020204" pitchFamily="34" charset="0"/>
              <a:buChar char="•"/>
            </a:pPr>
            <a:r>
              <a:rPr lang="en-US" sz="1200" dirty="0"/>
              <a:t>The protons are excited through application of RF pulses</a:t>
            </a:r>
          </a:p>
          <a:p>
            <a:pPr marL="285750" indent="-285750">
              <a:buFont typeface="Arial" panose="020B0604020202020204" pitchFamily="34" charset="0"/>
              <a:buChar char="•"/>
            </a:pPr>
            <a:r>
              <a:rPr lang="en-US" sz="1200" dirty="0"/>
              <a:t>Magnetic field gradients are applied across the sample to select and to modulate the magnetization  </a:t>
            </a:r>
          </a:p>
          <a:p>
            <a:pPr marL="285750" indent="-285750">
              <a:buFont typeface="Arial" panose="020B0604020202020204" pitchFamily="34" charset="0"/>
              <a:buChar char="•"/>
            </a:pPr>
            <a:r>
              <a:rPr lang="en-US" sz="1200" dirty="0"/>
              <a:t>Coils are used to detect the change in magnetization of the sample (in a spatially selective manner). </a:t>
            </a:r>
          </a:p>
          <a:p>
            <a:pPr marL="285750" indent="-285750">
              <a:buFont typeface="Arial" panose="020B0604020202020204" pitchFamily="34" charset="0"/>
              <a:buChar char="•"/>
            </a:pPr>
            <a:endParaRPr lang="en-US" sz="1200" dirty="0"/>
          </a:p>
          <a:p>
            <a:pPr marL="285750" indent="-285750">
              <a:buFont typeface="Arial" panose="020B0604020202020204" pitchFamily="34" charset="0"/>
              <a:buChar char="•"/>
            </a:pPr>
            <a:endParaRPr lang="en-US" sz="1200" dirty="0"/>
          </a:p>
        </p:txBody>
      </p:sp>
      <p:sp>
        <p:nvSpPr>
          <p:cNvPr id="4" name="Slide Number Placeholder 3"/>
          <p:cNvSpPr>
            <a:spLocks noGrp="1"/>
          </p:cNvSpPr>
          <p:nvPr>
            <p:ph type="sldNum" sz="quarter" idx="5"/>
          </p:nvPr>
        </p:nvSpPr>
        <p:spPr/>
        <p:txBody>
          <a:bodyPr/>
          <a:lstStyle/>
          <a:p>
            <a:fld id="{476C23C2-F4F9-CE4E-99A8-C0E89817C79B}" type="slidenum">
              <a:rPr lang="en-US" smtClean="0"/>
              <a:t>5</a:t>
            </a:fld>
            <a:endParaRPr lang="en-US"/>
          </a:p>
        </p:txBody>
      </p:sp>
    </p:spTree>
    <p:extLst>
      <p:ext uri="{BB962C8B-B14F-4D97-AF65-F5344CB8AC3E}">
        <p14:creationId xmlns:p14="http://schemas.microsoft.com/office/powerpoint/2010/main" val="847595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mn-lt"/>
              </a:rPr>
              <a:t># of rows = # directions</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7</a:t>
            </a:fld>
            <a:endParaRPr lang="en-US"/>
          </a:p>
        </p:txBody>
      </p:sp>
    </p:spTree>
    <p:extLst>
      <p:ext uri="{BB962C8B-B14F-4D97-AF65-F5344CB8AC3E}">
        <p14:creationId xmlns:p14="http://schemas.microsoft.com/office/powerpoint/2010/main" val="576875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mn-lt"/>
              </a:rPr>
              <a:t>Subject discomfort, more susceptible to artifacts due to motion, respiration, etc.</a:t>
            </a:r>
          </a:p>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8</a:t>
            </a:fld>
            <a:endParaRPr lang="en-US"/>
          </a:p>
        </p:txBody>
      </p:sp>
    </p:spTree>
    <p:extLst>
      <p:ext uri="{BB962C8B-B14F-4D97-AF65-F5344CB8AC3E}">
        <p14:creationId xmlns:p14="http://schemas.microsoft.com/office/powerpoint/2010/main" val="1266532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extend to which the image is weighted by diffusion is controlled by the </a:t>
            </a:r>
            <a:r>
              <a:rPr lang="en-US" sz="1200" b="1" i="0" kern="1200" dirty="0">
                <a:solidFill>
                  <a:schemeClr val="tx1"/>
                </a:solidFill>
                <a:effectLst/>
                <a:latin typeface="+mn-lt"/>
                <a:ea typeface="+mn-ea"/>
                <a:cs typeface="+mn-cs"/>
              </a:rPr>
              <a:t>b-value</a:t>
            </a:r>
            <a:r>
              <a:rPr lang="en-US" sz="1200" b="0" i="0" kern="1200" dirty="0">
                <a:solidFill>
                  <a:schemeClr val="tx1"/>
                </a:solidFill>
                <a:effectLst/>
                <a:latin typeface="+mn-lt"/>
                <a:ea typeface="+mn-ea"/>
                <a:cs typeface="+mn-cs"/>
              </a:rPr>
              <a:t>. </a:t>
            </a:r>
          </a:p>
          <a:p>
            <a:endParaRPr lang="en-US" dirty="0"/>
          </a:p>
          <a:p>
            <a:r>
              <a:rPr lang="en-US" dirty="0"/>
              <a:t>Lower Gamma</a:t>
            </a:r>
          </a:p>
          <a:p>
            <a:endParaRPr lang="en-US" dirty="0"/>
          </a:p>
          <a:p>
            <a:r>
              <a:rPr lang="en-US" dirty="0"/>
              <a:t>Upper Gamma</a:t>
            </a:r>
          </a:p>
          <a:p>
            <a:endParaRPr lang="en-US" dirty="0"/>
          </a:p>
          <a:p>
            <a:r>
              <a:rPr lang="en-US" dirty="0"/>
              <a:t>Lower Delta</a:t>
            </a:r>
          </a:p>
          <a:p>
            <a:endParaRPr lang="en-US" dirty="0"/>
          </a:p>
          <a:p>
            <a:r>
              <a:rPr lang="en-US" dirty="0"/>
              <a:t>Upper Delta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Lower Delta</a:t>
            </a:r>
          </a:p>
        </p:txBody>
      </p:sp>
      <p:sp>
        <p:nvSpPr>
          <p:cNvPr id="4" name="Slide Number Placeholder 3"/>
          <p:cNvSpPr>
            <a:spLocks noGrp="1"/>
          </p:cNvSpPr>
          <p:nvPr>
            <p:ph type="sldNum" sz="quarter" idx="5"/>
          </p:nvPr>
        </p:nvSpPr>
        <p:spPr/>
        <p:txBody>
          <a:bodyPr/>
          <a:lstStyle/>
          <a:p>
            <a:fld id="{476C23C2-F4F9-CE4E-99A8-C0E89817C79B}" type="slidenum">
              <a:rPr lang="en-US" smtClean="0"/>
              <a:t>9</a:t>
            </a:fld>
            <a:endParaRPr lang="en-US"/>
          </a:p>
        </p:txBody>
      </p:sp>
    </p:spTree>
    <p:extLst>
      <p:ext uri="{BB962C8B-B14F-4D97-AF65-F5344CB8AC3E}">
        <p14:creationId xmlns:p14="http://schemas.microsoft.com/office/powerpoint/2010/main" val="2089905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6C23C2-F4F9-CE4E-99A8-C0E89817C79B}" type="slidenum">
              <a:rPr lang="en-US" smtClean="0"/>
              <a:t>10</a:t>
            </a:fld>
            <a:endParaRPr lang="en-US"/>
          </a:p>
        </p:txBody>
      </p:sp>
    </p:spTree>
    <p:extLst>
      <p:ext uri="{BB962C8B-B14F-4D97-AF65-F5344CB8AC3E}">
        <p14:creationId xmlns:p14="http://schemas.microsoft.com/office/powerpoint/2010/main" val="2940306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78527-5212-434C-BB11-1AC693C9C1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AEB2B1-DFC7-5548-B74C-656D0265F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34FDEE-C1E3-244B-BE7D-7F5581BFA0E6}"/>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5" name="Footer Placeholder 4">
            <a:extLst>
              <a:ext uri="{FF2B5EF4-FFF2-40B4-BE49-F238E27FC236}">
                <a16:creationId xmlns:a16="http://schemas.microsoft.com/office/drawing/2014/main" id="{9395260D-AF0A-DC4F-A5D2-FC69E26DED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F05AD9-0282-CB40-B330-5B707E659AD3}"/>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1159599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91686-C19D-4A44-8E9E-DEA1A6A157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BDAECF-F48E-6C44-92A7-6EE3061268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33F3-45BE-0045-9B16-DCBE4DAA71E3}"/>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5" name="Footer Placeholder 4">
            <a:extLst>
              <a:ext uri="{FF2B5EF4-FFF2-40B4-BE49-F238E27FC236}">
                <a16:creationId xmlns:a16="http://schemas.microsoft.com/office/drawing/2014/main" id="{EABFD2F9-F569-7043-9C47-84352A35CB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D506B-D596-5448-BD42-172C42AA2199}"/>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3764263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04B09A-E355-B64F-AA63-1F52E420DE1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378D1F-1DF3-9942-9D6A-BD8EB4C3787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E91EE-6FC7-3B4D-BE08-455E36966544}"/>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5" name="Footer Placeholder 4">
            <a:extLst>
              <a:ext uri="{FF2B5EF4-FFF2-40B4-BE49-F238E27FC236}">
                <a16:creationId xmlns:a16="http://schemas.microsoft.com/office/drawing/2014/main" id="{D3833C41-FF13-2E4A-95C4-7D56448C80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2328B-3530-6E46-B7FC-4C96A06B873E}"/>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363042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4757-5817-B647-BDC5-E259932386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A1524F-1787-1B43-92C8-F6853349D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370D00-CDCA-1640-B5E4-FC015132B8CC}"/>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5" name="Footer Placeholder 4">
            <a:extLst>
              <a:ext uri="{FF2B5EF4-FFF2-40B4-BE49-F238E27FC236}">
                <a16:creationId xmlns:a16="http://schemas.microsoft.com/office/drawing/2014/main" id="{725E22AC-98BE-C84B-8494-A586BA3C2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23D9D9-539A-B84B-8985-7CA34CD52EC0}"/>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35286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BBB71-A5EF-FD4F-8AFD-B0E57CEB74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294C6D-E573-D243-A0C7-85C5104B8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064A86-6427-2042-BE04-37515E5306FC}"/>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5" name="Footer Placeholder 4">
            <a:extLst>
              <a:ext uri="{FF2B5EF4-FFF2-40B4-BE49-F238E27FC236}">
                <a16:creationId xmlns:a16="http://schemas.microsoft.com/office/drawing/2014/main" id="{3805DAE7-1B70-5E48-83FD-6D4332DE5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060DC1-E41A-954A-B3C8-B725BE2239C0}"/>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26995991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9E9D9-C77F-B042-8E01-B912E81FAC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69181C-90BA-4845-92A9-CA892F756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7C66B2-F2B4-B648-A40A-0BC53C26E4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D0F8C8-AAD4-2D45-8BC5-896FD4D97DCA}"/>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6" name="Footer Placeholder 5">
            <a:extLst>
              <a:ext uri="{FF2B5EF4-FFF2-40B4-BE49-F238E27FC236}">
                <a16:creationId xmlns:a16="http://schemas.microsoft.com/office/drawing/2014/main" id="{B2D5E582-2679-E941-8F8E-8B4FD8270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15CBA-CE5A-5441-BDF6-E105904DDDEB}"/>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4096394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38B10-FAB3-B64F-9B15-A9471492BB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6106B3-B1E1-224C-88C7-8F056E46AF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2AE42A-5D24-424B-BD4E-5882B21463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91055E-050F-4747-8078-97CFFCE17E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670765-C04B-6242-8D31-6DAC67FAE7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2F326D-E6B2-BF48-ADAA-64FF97D1708B}"/>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8" name="Footer Placeholder 7">
            <a:extLst>
              <a:ext uri="{FF2B5EF4-FFF2-40B4-BE49-F238E27FC236}">
                <a16:creationId xmlns:a16="http://schemas.microsoft.com/office/drawing/2014/main" id="{4043E009-B600-3D41-8BFD-94D690484D4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8B0DCC-9781-4B44-B1DF-1B12530A5CB9}"/>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1853572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77BE0-C921-2146-9FB7-1758F058F1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3D8EF6-A400-F347-86A0-9D266AF89AF7}"/>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4" name="Footer Placeholder 3">
            <a:extLst>
              <a:ext uri="{FF2B5EF4-FFF2-40B4-BE49-F238E27FC236}">
                <a16:creationId xmlns:a16="http://schemas.microsoft.com/office/drawing/2014/main" id="{5CF748E1-6BE5-C743-9898-146C506318C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C17368-2525-3A46-A413-2B39BE3BD618}"/>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795823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EDAB04-401D-3746-8550-630A52DEE200}"/>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3" name="Footer Placeholder 2">
            <a:extLst>
              <a:ext uri="{FF2B5EF4-FFF2-40B4-BE49-F238E27FC236}">
                <a16:creationId xmlns:a16="http://schemas.microsoft.com/office/drawing/2014/main" id="{4DD1A2B1-4E93-A84A-9536-013AC852FB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116FA4-7800-C247-AA0D-0D84E510EC38}"/>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1917206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6F310-C372-1048-806F-8C73349571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582A09F-8B11-AF4A-A398-1FE85C2CC0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FA1884-1EBE-A641-84F4-80C518363B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01DF04-2DD5-2343-9404-63FB8FE49724}"/>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6" name="Footer Placeholder 5">
            <a:extLst>
              <a:ext uri="{FF2B5EF4-FFF2-40B4-BE49-F238E27FC236}">
                <a16:creationId xmlns:a16="http://schemas.microsoft.com/office/drawing/2014/main" id="{A15DE3AD-D884-EE40-9D14-544038BF52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22DBF-C169-2B45-9183-480E969230A8}"/>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871527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FD96D-8CA9-CD4F-B64D-AA0088EE5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B84992-FA59-4E42-B4AA-DA4D7A3AF7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307571-6E09-9D4F-A4F9-A35FBA63C6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66F988-A7E6-D04F-8E52-7C8A3C6D7ABD}"/>
              </a:ext>
            </a:extLst>
          </p:cNvPr>
          <p:cNvSpPr>
            <a:spLocks noGrp="1"/>
          </p:cNvSpPr>
          <p:nvPr>
            <p:ph type="dt" sz="half" idx="10"/>
          </p:nvPr>
        </p:nvSpPr>
        <p:spPr/>
        <p:txBody>
          <a:bodyPr/>
          <a:lstStyle/>
          <a:p>
            <a:fld id="{3A55D19A-A6D4-6741-A338-B0910511DA4D}" type="datetimeFigureOut">
              <a:rPr lang="en-US" smtClean="0"/>
              <a:t>8/22/19</a:t>
            </a:fld>
            <a:endParaRPr lang="en-US"/>
          </a:p>
        </p:txBody>
      </p:sp>
      <p:sp>
        <p:nvSpPr>
          <p:cNvPr id="6" name="Footer Placeholder 5">
            <a:extLst>
              <a:ext uri="{FF2B5EF4-FFF2-40B4-BE49-F238E27FC236}">
                <a16:creationId xmlns:a16="http://schemas.microsoft.com/office/drawing/2014/main" id="{A484B2CB-76FD-1A4C-8990-FCE22A1F86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FC0771-8237-A543-BEF3-F3BD6390F9C6}"/>
              </a:ext>
            </a:extLst>
          </p:cNvPr>
          <p:cNvSpPr>
            <a:spLocks noGrp="1"/>
          </p:cNvSpPr>
          <p:nvPr>
            <p:ph type="sldNum" sz="quarter" idx="12"/>
          </p:nvPr>
        </p:nvSpPr>
        <p:spPr/>
        <p:txBody>
          <a:bodyPr/>
          <a:lstStyle/>
          <a:p>
            <a:fld id="{B3C63EBC-22EC-0A4F-8364-D823A955352B}" type="slidenum">
              <a:rPr lang="en-US" smtClean="0"/>
              <a:t>‹#›</a:t>
            </a:fld>
            <a:endParaRPr lang="en-US"/>
          </a:p>
        </p:txBody>
      </p:sp>
    </p:spTree>
    <p:extLst>
      <p:ext uri="{BB962C8B-B14F-4D97-AF65-F5344CB8AC3E}">
        <p14:creationId xmlns:p14="http://schemas.microsoft.com/office/powerpoint/2010/main" val="19463111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E762BD-C4BE-4C46-B631-6D9BC9939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74E6D64-27D1-AE42-AE85-59B7A11440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774AC0-0BF5-6A4B-BF8D-F88B8800F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55D19A-A6D4-6741-A338-B0910511DA4D}" type="datetimeFigureOut">
              <a:rPr lang="en-US" smtClean="0"/>
              <a:t>8/22/19</a:t>
            </a:fld>
            <a:endParaRPr lang="en-US"/>
          </a:p>
        </p:txBody>
      </p:sp>
      <p:sp>
        <p:nvSpPr>
          <p:cNvPr id="5" name="Footer Placeholder 4">
            <a:extLst>
              <a:ext uri="{FF2B5EF4-FFF2-40B4-BE49-F238E27FC236}">
                <a16:creationId xmlns:a16="http://schemas.microsoft.com/office/drawing/2014/main" id="{1B3AAC4F-60FF-4E45-B1C5-2D00823A9E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87BC07-71A0-8747-8D6D-F08C511F68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63EBC-22EC-0A4F-8364-D823A955352B}" type="slidenum">
              <a:rPr lang="en-US" smtClean="0"/>
              <a:t>‹#›</a:t>
            </a:fld>
            <a:endParaRPr lang="en-US"/>
          </a:p>
        </p:txBody>
      </p:sp>
    </p:spTree>
    <p:extLst>
      <p:ext uri="{BB962C8B-B14F-4D97-AF65-F5344CB8AC3E}">
        <p14:creationId xmlns:p14="http://schemas.microsoft.com/office/powerpoint/2010/main" val="84549931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rgbClr val="00B0F0"/>
          </a:solidFill>
          <a:latin typeface="Georgia" panose="020405020504050203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1.png"/><Relationship Id="rId4" Type="http://schemas.openxmlformats.org/officeDocument/2006/relationships/image" Target="../media/image20.tiff"/><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s://bids.neuroimaging.io/bids_spec.pdf"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8.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tiff"/></Relationships>
</file>

<file path=ppt/slides/_rels/slide3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xml"/><Relationship Id="rId6" Type="http://schemas.microsoft.com/office/2007/relationships/hdphoto" Target="../media/hdphoto2.wdp"/><Relationship Id="rId5" Type="http://schemas.openxmlformats.org/officeDocument/2006/relationships/image" Target="../media/image61.png"/><Relationship Id="rId4" Type="http://schemas.openxmlformats.org/officeDocument/2006/relationships/image" Target="../media/image20.tif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64.tif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2.emf"/><Relationship Id="rId5" Type="http://schemas.openxmlformats.org/officeDocument/2006/relationships/oleObject" Target="../embeddings/oleObject1.bin"/><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5.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dPys/SampledMRIConnectomeData" TargetMode="External"/><Relationship Id="rId2" Type="http://schemas.openxmlformats.org/officeDocument/2006/relationships/hyperlink" Target="mailto:dpisner@utexas.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tiff"/><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AD46B136-5028-304E-B95F-32B50053D1C8}"/>
              </a:ext>
            </a:extLst>
          </p:cNvPr>
          <p:cNvSpPr>
            <a:spLocks noGrp="1" noChangeArrowheads="1"/>
          </p:cNvSpPr>
          <p:nvPr>
            <p:ph type="ctrTitle"/>
          </p:nvPr>
        </p:nvSpPr>
        <p:spPr>
          <a:xfrm>
            <a:off x="1988086" y="1321143"/>
            <a:ext cx="8215828" cy="1479550"/>
          </a:xfrm>
        </p:spPr>
        <p:txBody>
          <a:bodyPr>
            <a:normAutofit fontScale="90000"/>
          </a:bodyPr>
          <a:lstStyle/>
          <a:p>
            <a:pPr algn="ctr"/>
            <a:r>
              <a:rPr lang="en-US" dirty="0" err="1"/>
              <a:t>Neurodata</a:t>
            </a:r>
            <a:r>
              <a:rPr lang="en-US" dirty="0"/>
              <a:t> MRI to Graphs</a:t>
            </a:r>
            <a:br>
              <a:rPr lang="en-US" dirty="0"/>
            </a:br>
            <a:r>
              <a:rPr lang="en-US" dirty="0"/>
              <a:t>(NDMG)</a:t>
            </a:r>
            <a:endParaRPr lang="en-US" altLang="en-US" dirty="0"/>
          </a:p>
        </p:txBody>
      </p:sp>
      <p:sp>
        <p:nvSpPr>
          <p:cNvPr id="4099" name="Rectangle 9">
            <a:extLst>
              <a:ext uri="{FF2B5EF4-FFF2-40B4-BE49-F238E27FC236}">
                <a16:creationId xmlns:a16="http://schemas.microsoft.com/office/drawing/2014/main" id="{E70C5B2B-E234-E041-96BA-635611FAFCD9}"/>
              </a:ext>
            </a:extLst>
          </p:cNvPr>
          <p:cNvSpPr>
            <a:spLocks noGrp="1" noChangeArrowheads="1"/>
          </p:cNvSpPr>
          <p:nvPr>
            <p:ph type="subTitle" idx="1"/>
          </p:nvPr>
        </p:nvSpPr>
        <p:spPr>
          <a:xfrm>
            <a:off x="2590800" y="5105400"/>
            <a:ext cx="7010400" cy="1752600"/>
          </a:xfrm>
          <a:noFill/>
        </p:spPr>
        <p:txBody>
          <a:bodyPr>
            <a:normAutofit/>
          </a:bodyPr>
          <a:lstStyle/>
          <a:p>
            <a:pPr eaLnBrk="1" hangingPunct="1"/>
            <a:r>
              <a:rPr lang="en-US" altLang="en-US" dirty="0"/>
              <a:t>Derek </a:t>
            </a:r>
            <a:r>
              <a:rPr lang="en-US" altLang="en-US" dirty="0" err="1"/>
              <a:t>Pisner</a:t>
            </a:r>
            <a:r>
              <a:rPr lang="en-US" altLang="en-US" dirty="0"/>
              <a:t>, Alex Loftus, and Ross Lawrence</a:t>
            </a:r>
          </a:p>
          <a:p>
            <a:pPr eaLnBrk="1" hangingPunct="1"/>
            <a:r>
              <a:rPr lang="en-US" altLang="en-US" dirty="0"/>
              <a:t>08/19/2019</a:t>
            </a:r>
          </a:p>
        </p:txBody>
      </p:sp>
      <p:sp>
        <p:nvSpPr>
          <p:cNvPr id="4098" name="Rectangle 6">
            <a:extLst>
              <a:ext uri="{FF2B5EF4-FFF2-40B4-BE49-F238E27FC236}">
                <a16:creationId xmlns:a16="http://schemas.microsoft.com/office/drawing/2014/main" id="{BFCE7EDA-E5AC-A145-B011-47A590964DC7}"/>
              </a:ext>
            </a:extLst>
          </p:cNvPr>
          <p:cNvSpPr>
            <a:spLocks noChangeArrowheads="1"/>
          </p:cNvSpPr>
          <p:nvPr/>
        </p:nvSpPr>
        <p:spPr bwMode="auto">
          <a:xfrm>
            <a:off x="4048125" y="-760413"/>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 name="Rectangle 1">
            <a:extLst>
              <a:ext uri="{FF2B5EF4-FFF2-40B4-BE49-F238E27FC236}">
                <a16:creationId xmlns:a16="http://schemas.microsoft.com/office/drawing/2014/main" id="{8706618A-F1DA-9446-B42B-CC44D01AB554}"/>
              </a:ext>
            </a:extLst>
          </p:cNvPr>
          <p:cNvSpPr/>
          <p:nvPr/>
        </p:nvSpPr>
        <p:spPr>
          <a:xfrm>
            <a:off x="2252988" y="3532497"/>
            <a:ext cx="7963989" cy="892552"/>
          </a:xfrm>
          <a:prstGeom prst="rect">
            <a:avLst/>
          </a:prstGeom>
        </p:spPr>
        <p:txBody>
          <a:bodyPr wrap="square">
            <a:spAutoFit/>
          </a:bodyPr>
          <a:lstStyle/>
          <a:p>
            <a:pPr algn="ctr"/>
            <a:r>
              <a:rPr lang="en-US" sz="2600" dirty="0">
                <a:solidFill>
                  <a:srgbClr val="00B050"/>
                </a:solidFill>
                <a:latin typeface="Georgia" panose="02040502050405020303" pitchFamily="18" charset="0"/>
              </a:rPr>
              <a:t>A low resource multimodal pipeline to democratize connectome estimation and analysis</a:t>
            </a:r>
          </a:p>
        </p:txBody>
      </p:sp>
    </p:spTree>
    <p:extLst>
      <p:ext uri="{BB962C8B-B14F-4D97-AF65-F5344CB8AC3E}">
        <p14:creationId xmlns:p14="http://schemas.microsoft.com/office/powerpoint/2010/main" val="175945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07E75F4-8CCD-2F4F-86DE-2415DCA94A8F}"/>
              </a:ext>
            </a:extLst>
          </p:cNvPr>
          <p:cNvPicPr>
            <a:picLocks noChangeAspect="1"/>
          </p:cNvPicPr>
          <p:nvPr/>
        </p:nvPicPr>
        <p:blipFill>
          <a:blip r:embed="rId3"/>
          <a:stretch>
            <a:fillRect/>
          </a:stretch>
        </p:blipFill>
        <p:spPr>
          <a:xfrm>
            <a:off x="6248399" y="4438650"/>
            <a:ext cx="2552700" cy="2552700"/>
          </a:xfrm>
          <a:prstGeom prst="ellipse">
            <a:avLst/>
          </a:prstGeom>
        </p:spPr>
      </p:pic>
      <p:pic>
        <p:nvPicPr>
          <p:cNvPr id="6" name="Picture 5">
            <a:extLst>
              <a:ext uri="{FF2B5EF4-FFF2-40B4-BE49-F238E27FC236}">
                <a16:creationId xmlns:a16="http://schemas.microsoft.com/office/drawing/2014/main" id="{0B2B0E17-B75F-CF43-901C-6EA7F34839F1}"/>
              </a:ext>
            </a:extLst>
          </p:cNvPr>
          <p:cNvPicPr>
            <a:picLocks noChangeAspect="1"/>
          </p:cNvPicPr>
          <p:nvPr/>
        </p:nvPicPr>
        <p:blipFill>
          <a:blip r:embed="rId4"/>
          <a:stretch>
            <a:fillRect/>
          </a:stretch>
        </p:blipFill>
        <p:spPr>
          <a:xfrm>
            <a:off x="2901644" y="4275489"/>
            <a:ext cx="2879022" cy="2879022"/>
          </a:xfrm>
          <a:prstGeom prst="ellipse">
            <a:avLst/>
          </a:prstGeom>
        </p:spPr>
      </p:pic>
      <p:sp>
        <p:nvSpPr>
          <p:cNvPr id="5" name="Rectangle 3">
            <a:extLst>
              <a:ext uri="{FF2B5EF4-FFF2-40B4-BE49-F238E27FC236}">
                <a16:creationId xmlns:a16="http://schemas.microsoft.com/office/drawing/2014/main" id="{334CDBB7-CA87-DD48-BBFA-B895F2BB76D7}"/>
              </a:ext>
            </a:extLst>
          </p:cNvPr>
          <p:cNvSpPr>
            <a:spLocks noGrp="1" noChangeArrowheads="1"/>
          </p:cNvSpPr>
          <p:nvPr>
            <p:ph idx="1"/>
          </p:nvPr>
        </p:nvSpPr>
        <p:spPr>
          <a:xfrm>
            <a:off x="997383" y="1419588"/>
            <a:ext cx="11194617" cy="5250270"/>
          </a:xfrm>
        </p:spPr>
        <p:txBody>
          <a:bodyPr>
            <a:normAutofit/>
          </a:bodyPr>
          <a:lstStyle/>
          <a:p>
            <a:pPr eaLnBrk="1" hangingPunct="1"/>
            <a:r>
              <a:rPr lang="en-US" altLang="en-US" dirty="0">
                <a:latin typeface="Calibri" panose="020F0502020204030204" pitchFamily="34" charset="0"/>
                <a:cs typeface="Calibri" panose="020F0502020204030204" pitchFamily="34" charset="0"/>
              </a:rPr>
              <a:t>Increasing b-value leads to:</a:t>
            </a:r>
          </a:p>
          <a:p>
            <a:pPr lvl="1"/>
            <a:r>
              <a:rPr lang="en-US" altLang="en-US" dirty="0">
                <a:latin typeface="Calibri" panose="020F0502020204030204" pitchFamily="34" charset="0"/>
                <a:cs typeface="Calibri" panose="020F0502020204030204" pitchFamily="34" charset="0"/>
              </a:rPr>
              <a:t>Increased tissue </a:t>
            </a:r>
            <a:r>
              <a:rPr lang="en-US" altLang="en-US" i="1" u="sng" dirty="0">
                <a:latin typeface="Calibri" panose="020F0502020204030204" pitchFamily="34" charset="0"/>
                <a:cs typeface="Calibri" panose="020F0502020204030204" pitchFamily="34" charset="0"/>
              </a:rPr>
              <a:t>contrast</a:t>
            </a:r>
            <a:r>
              <a:rPr lang="en-US" altLang="en-US" dirty="0">
                <a:latin typeface="Calibri" panose="020F0502020204030204" pitchFamily="34" charset="0"/>
                <a:cs typeface="Calibri" panose="020F0502020204030204" pitchFamily="34" charset="0"/>
              </a:rPr>
              <a:t> with areas of higher / lower diffusivity </a:t>
            </a:r>
          </a:p>
          <a:p>
            <a:pPr lvl="1"/>
            <a:r>
              <a:rPr lang="en-US" altLang="en-US" dirty="0">
                <a:latin typeface="Calibri" panose="020F0502020204030204" pitchFamily="34" charset="0"/>
                <a:cs typeface="Calibri" panose="020F0502020204030204" pitchFamily="34" charset="0"/>
              </a:rPr>
              <a:t>More noise relative to signal (↓ SNR) </a:t>
            </a:r>
            <a:r>
              <a:rPr lang="en-US" altLang="en-US" dirty="0">
                <a:latin typeface="Calibri" panose="020F0502020204030204" pitchFamily="34" charset="0"/>
                <a:cs typeface="Calibri" panose="020F0502020204030204" pitchFamily="34" charset="0"/>
                <a:sym typeface="Symbol" pitchFamily="2" charset="2"/>
              </a:rPr>
              <a:t> </a:t>
            </a:r>
            <a:r>
              <a:rPr lang="en-US" altLang="en-US" dirty="0">
                <a:latin typeface="Calibri" panose="020F0502020204030204" pitchFamily="34" charset="0"/>
                <a:cs typeface="Calibri" panose="020F0502020204030204" pitchFamily="34" charset="0"/>
              </a:rPr>
              <a:t>↓ reliable estimation of diffusion</a:t>
            </a:r>
          </a:p>
          <a:p>
            <a:pPr lvl="1"/>
            <a:endParaRPr lang="en-US" altLang="en-US" dirty="0">
              <a:latin typeface="Calibri" panose="020F0502020204030204" pitchFamily="34" charset="0"/>
              <a:cs typeface="Calibri" panose="020F0502020204030204" pitchFamily="34" charset="0"/>
            </a:endParaRPr>
          </a:p>
          <a:p>
            <a:r>
              <a:rPr lang="en-US" altLang="en-US" dirty="0">
                <a:latin typeface="Calibri" panose="020F0502020204030204" pitchFamily="34" charset="0"/>
                <a:cs typeface="Calibri" panose="020F0502020204030204" pitchFamily="34" charset="0"/>
              </a:rPr>
              <a:t>DTI(</a:t>
            </a:r>
            <a:r>
              <a:rPr lang="en-US" altLang="en-US" i="1" dirty="0">
                <a:latin typeface="Calibri" panose="020F0502020204030204" pitchFamily="34" charset="0"/>
                <a:cs typeface="Calibri" panose="020F0502020204030204" pitchFamily="34" charset="0"/>
              </a:rPr>
              <a:t>uniform b-values</a:t>
            </a:r>
            <a:r>
              <a:rPr lang="en-US" altLang="en-US" dirty="0">
                <a:latin typeface="Calibri" panose="020F0502020204030204" pitchFamily="34" charset="0"/>
                <a:cs typeface="Calibri" panose="020F0502020204030204" pitchFamily="34" charset="0"/>
              </a:rPr>
              <a:t>): b ~ 1000 sec/mm</a:t>
            </a:r>
            <a:r>
              <a:rPr lang="en-US" altLang="en-US" baseline="30000" dirty="0">
                <a:latin typeface="Calibri" panose="020F0502020204030204" pitchFamily="34" charset="0"/>
                <a:cs typeface="Calibri" panose="020F0502020204030204" pitchFamily="34" charset="0"/>
              </a:rPr>
              <a:t>2</a:t>
            </a:r>
            <a:endParaRPr lang="en-US" altLang="en-US" dirty="0">
              <a:latin typeface="Calibri" panose="020F0502020204030204" pitchFamily="34" charset="0"/>
              <a:cs typeface="Calibri" panose="020F0502020204030204" pitchFamily="34" charset="0"/>
            </a:endParaRPr>
          </a:p>
          <a:p>
            <a:r>
              <a:rPr lang="en-US" altLang="en-US" dirty="0">
                <a:latin typeface="Calibri" panose="020F0502020204030204" pitchFamily="34" charset="0"/>
                <a:cs typeface="Calibri" panose="020F0502020204030204" pitchFamily="34" charset="0"/>
              </a:rPr>
              <a:t>DSI (</a:t>
            </a:r>
            <a:r>
              <a:rPr lang="en-US" altLang="en-US" i="1" dirty="0">
                <a:latin typeface="Calibri" panose="020F0502020204030204" pitchFamily="34" charset="0"/>
                <a:cs typeface="Calibri" panose="020F0502020204030204" pitchFamily="34" charset="0"/>
              </a:rPr>
              <a:t>many directions</a:t>
            </a:r>
            <a:r>
              <a:rPr lang="en-US" altLang="en-US" dirty="0">
                <a:latin typeface="Calibri" panose="020F0502020204030204" pitchFamily="34" charset="0"/>
                <a:cs typeface="Calibri" panose="020F0502020204030204" pitchFamily="34" charset="0"/>
              </a:rPr>
              <a:t>): b ~ 10,000 sec/mm</a:t>
            </a:r>
            <a:r>
              <a:rPr lang="en-US" altLang="en-US" baseline="30000" dirty="0">
                <a:latin typeface="Calibri" panose="020F0502020204030204" pitchFamily="34" charset="0"/>
                <a:cs typeface="Calibri" panose="020F0502020204030204" pitchFamily="34" charset="0"/>
              </a:rPr>
              <a:t>2</a:t>
            </a:r>
            <a:endParaRPr lang="en-US" altLang="en-US" dirty="0">
              <a:latin typeface="Calibri" panose="020F0502020204030204" pitchFamily="34" charset="0"/>
              <a:cs typeface="Calibri" panose="020F0502020204030204" pitchFamily="34" charset="0"/>
            </a:endParaRPr>
          </a:p>
          <a:p>
            <a:r>
              <a:rPr lang="en-US" altLang="en-US" dirty="0">
                <a:latin typeface="Calibri" panose="020F0502020204030204" pitchFamily="34" charset="0"/>
                <a:cs typeface="Calibri" panose="020F0502020204030204" pitchFamily="34" charset="0"/>
              </a:rPr>
              <a:t>Multi-shell (</a:t>
            </a:r>
            <a:r>
              <a:rPr lang="en-US" altLang="en-US" i="1" dirty="0">
                <a:latin typeface="Calibri" panose="020F0502020204030204" pitchFamily="34" charset="0"/>
                <a:cs typeface="Calibri" panose="020F0502020204030204" pitchFamily="34" charset="0"/>
              </a:rPr>
              <a:t>multiple b-values</a:t>
            </a:r>
            <a:r>
              <a:rPr lang="en-US" altLang="en-US" dirty="0">
                <a:latin typeface="Calibri" panose="020F0502020204030204" pitchFamily="34" charset="0"/>
                <a:cs typeface="Calibri" panose="020F0502020204030204" pitchFamily="34" charset="0"/>
              </a:rPr>
              <a:t>): b ~ 1,000; 2,500; 5,000 sec/mm</a:t>
            </a:r>
            <a:r>
              <a:rPr lang="en-US" altLang="en-US" baseline="30000" dirty="0">
                <a:latin typeface="Calibri" panose="020F0502020204030204" pitchFamily="34" charset="0"/>
                <a:cs typeface="Calibri" panose="020F0502020204030204" pitchFamily="34" charset="0"/>
              </a:rPr>
              <a:t>2</a:t>
            </a:r>
          </a:p>
          <a:p>
            <a:pPr marL="0" indent="0" eaLnBrk="1" hangingPunct="1">
              <a:buNone/>
            </a:pPr>
            <a:endParaRPr lang="en-US" altLang="en-US" dirty="0">
              <a:latin typeface="Calibri" panose="020F0502020204030204" pitchFamily="34" charset="0"/>
              <a:cs typeface="Calibri" panose="020F0502020204030204" pitchFamily="34" charset="0"/>
            </a:endParaRPr>
          </a:p>
        </p:txBody>
      </p:sp>
      <p:sp>
        <p:nvSpPr>
          <p:cNvPr id="8" name="Rectangle 2">
            <a:extLst>
              <a:ext uri="{FF2B5EF4-FFF2-40B4-BE49-F238E27FC236}">
                <a16:creationId xmlns:a16="http://schemas.microsoft.com/office/drawing/2014/main" id="{86473E7B-BDEB-8F46-9889-D5A6475255AD}"/>
              </a:ext>
            </a:extLst>
          </p:cNvPr>
          <p:cNvSpPr txBox="1">
            <a:spLocks noChangeArrowheads="1"/>
          </p:cNvSpPr>
          <p:nvPr/>
        </p:nvSpPr>
        <p:spPr>
          <a:xfrm>
            <a:off x="2721286" y="456746"/>
            <a:ext cx="7054223" cy="64135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rgbClr val="00B0F0"/>
                </a:solidFill>
                <a:latin typeface="Georgia" panose="02040502050405020303" pitchFamily="18" charset="0"/>
                <a:ea typeface="+mj-ea"/>
                <a:cs typeface="+mj-cs"/>
              </a:defRPr>
            </a:lvl1pPr>
          </a:lstStyle>
          <a:p>
            <a:r>
              <a:rPr lang="en-US" altLang="en-US" i="1" dirty="0"/>
              <a:t>Strength</a:t>
            </a:r>
            <a:r>
              <a:rPr lang="en-US" altLang="en-US" dirty="0"/>
              <a:t> of gradients matters</a:t>
            </a:r>
          </a:p>
        </p:txBody>
      </p:sp>
    </p:spTree>
    <p:extLst>
      <p:ext uri="{BB962C8B-B14F-4D97-AF65-F5344CB8AC3E}">
        <p14:creationId xmlns:p14="http://schemas.microsoft.com/office/powerpoint/2010/main" val="1994265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5A97E0A-36C4-FF42-A13C-2E75929DCDD5}"/>
              </a:ext>
            </a:extLst>
          </p:cNvPr>
          <p:cNvSpPr>
            <a:spLocks noGrp="1" noChangeArrowheads="1"/>
          </p:cNvSpPr>
          <p:nvPr>
            <p:ph type="title"/>
          </p:nvPr>
        </p:nvSpPr>
        <p:spPr>
          <a:xfrm>
            <a:off x="3735419" y="415561"/>
            <a:ext cx="4721161" cy="641350"/>
          </a:xfrm>
        </p:spPr>
        <p:txBody>
          <a:bodyPr>
            <a:normAutofit fontScale="90000"/>
          </a:bodyPr>
          <a:lstStyle/>
          <a:p>
            <a:pPr eaLnBrk="1" hangingPunct="1"/>
            <a:r>
              <a:rPr lang="en-US" altLang="en-US" dirty="0"/>
              <a:t>Looking at the data</a:t>
            </a:r>
          </a:p>
        </p:txBody>
      </p:sp>
      <p:sp>
        <p:nvSpPr>
          <p:cNvPr id="5" name="Rectangle 4">
            <a:extLst>
              <a:ext uri="{FF2B5EF4-FFF2-40B4-BE49-F238E27FC236}">
                <a16:creationId xmlns:a16="http://schemas.microsoft.com/office/drawing/2014/main" id="{6AF27BDF-0F3B-AF49-945B-855D67065CC2}"/>
              </a:ext>
            </a:extLst>
          </p:cNvPr>
          <p:cNvSpPr>
            <a:spLocks noGrp="1" noChangeArrowheads="1"/>
          </p:cNvSpPr>
          <p:nvPr>
            <p:ph idx="1"/>
          </p:nvPr>
        </p:nvSpPr>
        <p:spPr>
          <a:xfrm>
            <a:off x="1474442" y="1128531"/>
            <a:ext cx="9243114" cy="2209800"/>
          </a:xfrm>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noAutofit/>
          </a:bodyPr>
          <a:lstStyle/>
          <a:p>
            <a:pPr eaLnBrk="1" hangingPunct="1">
              <a:buFontTx/>
              <a:buNone/>
            </a:pPr>
            <a:r>
              <a:rPr lang="en-US" altLang="en-US" sz="1800" dirty="0">
                <a:latin typeface="+mn-lt"/>
              </a:rPr>
              <a:t>A diffusion dataset consists of:</a:t>
            </a:r>
          </a:p>
          <a:p>
            <a:pPr eaLnBrk="1" hangingPunct="1"/>
            <a:r>
              <a:rPr lang="en-US" altLang="en-US" sz="1800" dirty="0">
                <a:latin typeface="+mn-lt"/>
              </a:rPr>
              <a:t>Non-diffusion-weighted </a:t>
            </a:r>
            <a:r>
              <a:rPr lang="en-US" altLang="en-US" sz="1800" dirty="0" err="1">
                <a:latin typeface="+mn-lt"/>
              </a:rPr>
              <a:t>a.k.a</a:t>
            </a:r>
            <a:r>
              <a:rPr lang="en-US" altLang="en-US" sz="1800" dirty="0">
                <a:latin typeface="+mn-lt"/>
              </a:rPr>
              <a:t> </a:t>
            </a:r>
            <a:r>
              <a:rPr lang="ja-JP" altLang="en-US" sz="1800">
                <a:latin typeface="+mn-lt"/>
              </a:rPr>
              <a:t>“</a:t>
            </a:r>
            <a:r>
              <a:rPr lang="en-US" altLang="ja-JP" sz="1800" dirty="0">
                <a:latin typeface="+mn-lt"/>
              </a:rPr>
              <a:t>low-b</a:t>
            </a:r>
            <a:r>
              <a:rPr lang="ja-JP" altLang="en-US" sz="1800">
                <a:latin typeface="+mn-lt"/>
              </a:rPr>
              <a:t>”</a:t>
            </a:r>
            <a:r>
              <a:rPr lang="en-US" altLang="ja-JP" sz="1800" dirty="0">
                <a:latin typeface="+mn-lt"/>
              </a:rPr>
              <a:t> reference images (b-value = 0)</a:t>
            </a:r>
          </a:p>
          <a:p>
            <a:pPr eaLnBrk="1" hangingPunct="1"/>
            <a:r>
              <a:rPr lang="en-US" altLang="en-US" sz="1800" dirty="0">
                <a:latin typeface="+mn-lt"/>
              </a:rPr>
              <a:t>Diffusion-weighted images (DWI) with different gradient directions d</a:t>
            </a:r>
            <a:r>
              <a:rPr lang="en-US" altLang="en-US" sz="1800" baseline="-25000" dirty="0">
                <a:latin typeface="+mn-lt"/>
              </a:rPr>
              <a:t>1</a:t>
            </a:r>
            <a:r>
              <a:rPr lang="en-US" altLang="en-US" sz="1800" dirty="0">
                <a:latin typeface="+mn-lt"/>
              </a:rPr>
              <a:t>, d</a:t>
            </a:r>
            <a:r>
              <a:rPr lang="en-US" altLang="en-US" sz="1800" baseline="-25000" dirty="0">
                <a:latin typeface="+mn-lt"/>
              </a:rPr>
              <a:t>2</a:t>
            </a:r>
            <a:r>
              <a:rPr lang="en-US" altLang="en-US" sz="1800" dirty="0">
                <a:latin typeface="+mn-lt"/>
              </a:rPr>
              <a:t>, and b-value &gt;0.</a:t>
            </a:r>
          </a:p>
          <a:p>
            <a:pPr lvl="1"/>
            <a:r>
              <a:rPr lang="en-US" altLang="en-US" sz="1800" dirty="0" err="1">
                <a:latin typeface="+mn-lt"/>
              </a:rPr>
              <a:t>bvec</a:t>
            </a:r>
            <a:r>
              <a:rPr lang="en-US" altLang="en-US" sz="1800" dirty="0">
                <a:latin typeface="+mn-lt"/>
              </a:rPr>
              <a:t>: B-vectors</a:t>
            </a:r>
          </a:p>
          <a:p>
            <a:pPr lvl="1"/>
            <a:r>
              <a:rPr lang="en-US" altLang="en-US" sz="1800" dirty="0" err="1">
                <a:latin typeface="+mn-lt"/>
              </a:rPr>
              <a:t>bval</a:t>
            </a:r>
            <a:r>
              <a:rPr lang="en-US" altLang="en-US" sz="1800" dirty="0">
                <a:latin typeface="+mn-lt"/>
              </a:rPr>
              <a:t>: B-values</a:t>
            </a:r>
          </a:p>
          <a:p>
            <a:r>
              <a:rPr lang="en-US" altLang="en-US" sz="2200" dirty="0">
                <a:latin typeface="+mn-lt"/>
              </a:rPr>
              <a:t>DWI have lower intensity values</a:t>
            </a:r>
          </a:p>
        </p:txBody>
      </p:sp>
      <p:sp>
        <p:nvSpPr>
          <p:cNvPr id="6" name="Rectangle 3">
            <a:extLst>
              <a:ext uri="{FF2B5EF4-FFF2-40B4-BE49-F238E27FC236}">
                <a16:creationId xmlns:a16="http://schemas.microsoft.com/office/drawing/2014/main" id="{CCBA0FA4-E4FD-724A-A4FF-FF15E1632621}"/>
              </a:ext>
            </a:extLst>
          </p:cNvPr>
          <p:cNvSpPr>
            <a:spLocks noChangeArrowheads="1"/>
          </p:cNvSpPr>
          <p:nvPr/>
        </p:nvSpPr>
        <p:spPr bwMode="auto">
          <a:xfrm>
            <a:off x="2083217" y="1126761"/>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pic>
        <p:nvPicPr>
          <p:cNvPr id="7" name="Picture 5" descr="Picture 20">
            <a:extLst>
              <a:ext uri="{FF2B5EF4-FFF2-40B4-BE49-F238E27FC236}">
                <a16:creationId xmlns:a16="http://schemas.microsoft.com/office/drawing/2014/main" id="{79E4F463-2E55-8742-8E8A-8108FBE3F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419" y="3721100"/>
            <a:ext cx="4468812" cy="260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
            <a:extLst>
              <a:ext uri="{FF2B5EF4-FFF2-40B4-BE49-F238E27FC236}">
                <a16:creationId xmlns:a16="http://schemas.microsoft.com/office/drawing/2014/main" id="{85EFC5B9-5D3A-A94F-AAF5-379F749A7ACE}"/>
              </a:ext>
            </a:extLst>
          </p:cNvPr>
          <p:cNvSpPr txBox="1">
            <a:spLocks noChangeArrowheads="1"/>
          </p:cNvSpPr>
          <p:nvPr/>
        </p:nvSpPr>
        <p:spPr bwMode="auto">
          <a:xfrm>
            <a:off x="2003796" y="3797300"/>
            <a:ext cx="1409360" cy="707886"/>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algn="r">
              <a:defRPr/>
            </a:pPr>
            <a:r>
              <a:rPr lang="en-US" sz="2000" dirty="0">
                <a:latin typeface="Arial" charset="0"/>
                <a:ea typeface="ＭＳ Ｐゴシック" charset="0"/>
              </a:rPr>
              <a:t>Baseline</a:t>
            </a:r>
          </a:p>
          <a:p>
            <a:pPr algn="r">
              <a:defRPr/>
            </a:pPr>
            <a:r>
              <a:rPr lang="en-US" sz="2000" dirty="0">
                <a:latin typeface="Arial" charset="0"/>
                <a:ea typeface="ＭＳ Ｐゴシック" charset="0"/>
              </a:rPr>
              <a:t>(b0) image</a:t>
            </a:r>
          </a:p>
        </p:txBody>
      </p:sp>
      <p:sp>
        <p:nvSpPr>
          <p:cNvPr id="9" name="Text Box 7">
            <a:extLst>
              <a:ext uri="{FF2B5EF4-FFF2-40B4-BE49-F238E27FC236}">
                <a16:creationId xmlns:a16="http://schemas.microsoft.com/office/drawing/2014/main" id="{227AB5A5-D4C6-D948-9BB6-F4EE7BDBF079}"/>
              </a:ext>
            </a:extLst>
          </p:cNvPr>
          <p:cNvSpPr txBox="1">
            <a:spLocks noChangeArrowheads="1"/>
          </p:cNvSpPr>
          <p:nvPr/>
        </p:nvSpPr>
        <p:spPr bwMode="auto">
          <a:xfrm>
            <a:off x="8629681" y="3797300"/>
            <a:ext cx="1371600" cy="1025525"/>
          </a:xfrm>
          <a:prstGeom prst="rect">
            <a:avLst/>
          </a:prstGeom>
          <a:ln>
            <a:headEnd/>
            <a:tailEnd/>
          </a:ln>
        </p:spPr>
        <p:style>
          <a:lnRef idx="2">
            <a:schemeClr val="dk1"/>
          </a:lnRef>
          <a:fillRef idx="1">
            <a:schemeClr val="lt1"/>
          </a:fillRef>
          <a:effectRef idx="0">
            <a:schemeClr val="dk1"/>
          </a:effectRef>
          <a:fontRef idx="minor">
            <a:schemeClr val="dk1"/>
          </a:fontRef>
        </p:style>
        <p:txBody>
          <a:bodyPr>
            <a:spAutoFit/>
          </a:bodyPr>
          <a:lstStyle/>
          <a:p>
            <a:pPr>
              <a:defRPr/>
            </a:pPr>
            <a:r>
              <a:rPr lang="en-US" sz="2000" dirty="0">
                <a:latin typeface="Arial" charset="0"/>
                <a:ea typeface="ＭＳ Ｐゴシック" charset="0"/>
              </a:rPr>
              <a:t>Diffusion-weighted</a:t>
            </a:r>
          </a:p>
          <a:p>
            <a:pPr>
              <a:defRPr/>
            </a:pPr>
            <a:r>
              <a:rPr lang="en-US" sz="2000" dirty="0">
                <a:latin typeface="Arial" charset="0"/>
                <a:ea typeface="ＭＳ Ｐゴシック" charset="0"/>
              </a:rPr>
              <a:t>images</a:t>
            </a:r>
          </a:p>
        </p:txBody>
      </p:sp>
      <p:sp>
        <p:nvSpPr>
          <p:cNvPr id="10" name="Line 8">
            <a:extLst>
              <a:ext uri="{FF2B5EF4-FFF2-40B4-BE49-F238E27FC236}">
                <a16:creationId xmlns:a16="http://schemas.microsoft.com/office/drawing/2014/main" id="{7F9D2F70-20E7-154B-9534-F1A9C2859566}"/>
              </a:ext>
            </a:extLst>
          </p:cNvPr>
          <p:cNvSpPr>
            <a:spLocks noChangeShapeType="1"/>
          </p:cNvSpPr>
          <p:nvPr/>
        </p:nvSpPr>
        <p:spPr bwMode="auto">
          <a:xfrm>
            <a:off x="3406806" y="4194175"/>
            <a:ext cx="457200" cy="0"/>
          </a:xfrm>
          <a:prstGeom prst="line">
            <a:avLst/>
          </a:prstGeom>
          <a:ln>
            <a:headEnd/>
            <a:tailEnd type="triangle" w="med" len="med"/>
          </a:ln>
        </p:spPr>
        <p:style>
          <a:lnRef idx="2">
            <a:schemeClr val="accent6"/>
          </a:lnRef>
          <a:fillRef idx="0">
            <a:schemeClr val="accent6"/>
          </a:fillRef>
          <a:effectRef idx="1">
            <a:schemeClr val="accent6"/>
          </a:effectRef>
          <a:fontRef idx="minor">
            <a:schemeClr val="tx1"/>
          </a:fontRef>
        </p:style>
        <p:txBody>
          <a:bodyPr wrap="none" anchor="ctr"/>
          <a:lstStyle/>
          <a:p>
            <a:endParaRPr lang="en-US"/>
          </a:p>
        </p:txBody>
      </p:sp>
      <p:sp>
        <p:nvSpPr>
          <p:cNvPr id="11" name="Line 9">
            <a:extLst>
              <a:ext uri="{FF2B5EF4-FFF2-40B4-BE49-F238E27FC236}">
                <a16:creationId xmlns:a16="http://schemas.microsoft.com/office/drawing/2014/main" id="{2E0D28D5-FEF8-744E-8898-53A9B06A7EDC}"/>
              </a:ext>
            </a:extLst>
          </p:cNvPr>
          <p:cNvSpPr>
            <a:spLocks noChangeShapeType="1"/>
          </p:cNvSpPr>
          <p:nvPr/>
        </p:nvSpPr>
        <p:spPr bwMode="auto">
          <a:xfrm>
            <a:off x="8089931" y="4203700"/>
            <a:ext cx="533400" cy="0"/>
          </a:xfrm>
          <a:prstGeom prst="line">
            <a:avLst/>
          </a:prstGeom>
          <a:ln>
            <a:headEnd type="triangle" w="med" len="med"/>
            <a:tailEnd/>
          </a:ln>
        </p:spPr>
        <p:style>
          <a:lnRef idx="1">
            <a:schemeClr val="accent6"/>
          </a:lnRef>
          <a:fillRef idx="0">
            <a:schemeClr val="accent6"/>
          </a:fillRef>
          <a:effectRef idx="0">
            <a:schemeClr val="accent6"/>
          </a:effectRef>
          <a:fontRef idx="minor">
            <a:schemeClr val="tx1"/>
          </a:fontRef>
        </p:style>
        <p:txBody>
          <a:bodyPr wrap="none" anchor="ctr"/>
          <a:lstStyle/>
          <a:p>
            <a:endParaRPr lang="en-US"/>
          </a:p>
        </p:txBody>
      </p:sp>
      <p:sp>
        <p:nvSpPr>
          <p:cNvPr id="12" name="Text Box 10">
            <a:extLst>
              <a:ext uri="{FF2B5EF4-FFF2-40B4-BE49-F238E27FC236}">
                <a16:creationId xmlns:a16="http://schemas.microsoft.com/office/drawing/2014/main" id="{D2EBF2B9-4C87-FE4D-B43D-2CBADC0AF263}"/>
              </a:ext>
            </a:extLst>
          </p:cNvPr>
          <p:cNvSpPr txBox="1">
            <a:spLocks noChangeArrowheads="1"/>
          </p:cNvSpPr>
          <p:nvPr/>
        </p:nvSpPr>
        <p:spPr bwMode="auto">
          <a:xfrm>
            <a:off x="6184931" y="34290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2</a:t>
            </a:r>
            <a:r>
              <a:rPr lang="en-US" altLang="en-US" sz="1600" b="1" dirty="0">
                <a:solidFill>
                  <a:srgbClr val="FF0000"/>
                </a:solidFill>
              </a:rPr>
              <a:t>, d</a:t>
            </a:r>
            <a:r>
              <a:rPr lang="en-US" altLang="en-US" sz="1600" b="1" baseline="-25000" dirty="0">
                <a:solidFill>
                  <a:srgbClr val="FF0000"/>
                </a:solidFill>
              </a:rPr>
              <a:t>2</a:t>
            </a:r>
            <a:endParaRPr lang="en-US" altLang="en-US" sz="1600" b="1" i="1" dirty="0">
              <a:solidFill>
                <a:srgbClr val="FF0000"/>
              </a:solidFill>
            </a:endParaRPr>
          </a:p>
        </p:txBody>
      </p:sp>
      <p:sp>
        <p:nvSpPr>
          <p:cNvPr id="13" name="Text Box 11">
            <a:extLst>
              <a:ext uri="{FF2B5EF4-FFF2-40B4-BE49-F238E27FC236}">
                <a16:creationId xmlns:a16="http://schemas.microsoft.com/office/drawing/2014/main" id="{4D86A4B0-427F-7947-86F0-2A5108959353}"/>
              </a:ext>
            </a:extLst>
          </p:cNvPr>
          <p:cNvSpPr txBox="1">
            <a:spLocks noChangeArrowheads="1"/>
          </p:cNvSpPr>
          <p:nvPr/>
        </p:nvSpPr>
        <p:spPr bwMode="auto">
          <a:xfrm>
            <a:off x="7315231" y="34290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3</a:t>
            </a:r>
            <a:r>
              <a:rPr lang="en-US" altLang="en-US" sz="1600" b="1" dirty="0">
                <a:solidFill>
                  <a:srgbClr val="FF0000"/>
                </a:solidFill>
              </a:rPr>
              <a:t>, d</a:t>
            </a:r>
            <a:r>
              <a:rPr lang="en-US" altLang="en-US" sz="1600" b="1" baseline="-25000" dirty="0">
                <a:solidFill>
                  <a:srgbClr val="FF0000"/>
                </a:solidFill>
              </a:rPr>
              <a:t>3</a:t>
            </a:r>
            <a:endParaRPr lang="en-US" altLang="en-US" sz="1600" b="1" i="1" dirty="0">
              <a:solidFill>
                <a:srgbClr val="FF0000"/>
              </a:solidFill>
            </a:endParaRPr>
          </a:p>
        </p:txBody>
      </p:sp>
      <p:sp>
        <p:nvSpPr>
          <p:cNvPr id="14" name="Text Box 12">
            <a:extLst>
              <a:ext uri="{FF2B5EF4-FFF2-40B4-BE49-F238E27FC236}">
                <a16:creationId xmlns:a16="http://schemas.microsoft.com/office/drawing/2014/main" id="{DA83E7B3-B773-BB4B-8A80-D8E1CC9BAD4F}"/>
              </a:ext>
            </a:extLst>
          </p:cNvPr>
          <p:cNvSpPr txBox="1">
            <a:spLocks noChangeArrowheads="1"/>
          </p:cNvSpPr>
          <p:nvPr/>
        </p:nvSpPr>
        <p:spPr bwMode="auto">
          <a:xfrm>
            <a:off x="5041931" y="34417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1</a:t>
            </a:r>
            <a:r>
              <a:rPr lang="en-US" altLang="en-US" sz="1600" b="1" dirty="0">
                <a:solidFill>
                  <a:srgbClr val="FF0000"/>
                </a:solidFill>
              </a:rPr>
              <a:t>, d</a:t>
            </a:r>
            <a:r>
              <a:rPr lang="en-US" altLang="en-US" sz="1600" b="1" baseline="-25000" dirty="0">
                <a:solidFill>
                  <a:srgbClr val="FF0000"/>
                </a:solidFill>
              </a:rPr>
              <a:t>1</a:t>
            </a:r>
            <a:endParaRPr lang="en-US" altLang="en-US" sz="1600" b="1" i="1" dirty="0">
              <a:solidFill>
                <a:srgbClr val="FF0000"/>
              </a:solidFill>
            </a:endParaRPr>
          </a:p>
        </p:txBody>
      </p:sp>
      <p:sp>
        <p:nvSpPr>
          <p:cNvPr id="15" name="Text Box 13">
            <a:extLst>
              <a:ext uri="{FF2B5EF4-FFF2-40B4-BE49-F238E27FC236}">
                <a16:creationId xmlns:a16="http://schemas.microsoft.com/office/drawing/2014/main" id="{3696660A-2C71-9D4A-8F05-DF76BE0A17B7}"/>
              </a:ext>
            </a:extLst>
          </p:cNvPr>
          <p:cNvSpPr txBox="1">
            <a:spLocks noChangeArrowheads="1"/>
          </p:cNvSpPr>
          <p:nvPr/>
        </p:nvSpPr>
        <p:spPr bwMode="auto">
          <a:xfrm>
            <a:off x="4051331" y="34417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b=0</a:t>
            </a:r>
            <a:endParaRPr lang="en-US" altLang="en-US" sz="1600" b="1" i="1" dirty="0">
              <a:solidFill>
                <a:srgbClr val="FF0000"/>
              </a:solidFill>
            </a:endParaRPr>
          </a:p>
        </p:txBody>
      </p:sp>
      <p:sp>
        <p:nvSpPr>
          <p:cNvPr id="16" name="Text Box 14">
            <a:extLst>
              <a:ext uri="{FF2B5EF4-FFF2-40B4-BE49-F238E27FC236}">
                <a16:creationId xmlns:a16="http://schemas.microsoft.com/office/drawing/2014/main" id="{3CF17DE9-0BD2-6A42-A2F2-4E081934FB44}"/>
              </a:ext>
            </a:extLst>
          </p:cNvPr>
          <p:cNvSpPr txBox="1">
            <a:spLocks noChangeArrowheads="1"/>
          </p:cNvSpPr>
          <p:nvPr/>
        </p:nvSpPr>
        <p:spPr bwMode="auto">
          <a:xfrm>
            <a:off x="5041931" y="6278563"/>
            <a:ext cx="838200" cy="3127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4</a:t>
            </a:r>
            <a:r>
              <a:rPr lang="en-US" altLang="en-US" sz="1600" b="1" dirty="0">
                <a:solidFill>
                  <a:srgbClr val="FF0000"/>
                </a:solidFill>
              </a:rPr>
              <a:t>, d</a:t>
            </a:r>
            <a:r>
              <a:rPr lang="en-US" altLang="en-US" sz="1600" b="1" baseline="-25000" dirty="0">
                <a:solidFill>
                  <a:srgbClr val="FF0000"/>
                </a:solidFill>
              </a:rPr>
              <a:t>4</a:t>
            </a:r>
            <a:endParaRPr lang="en-US" altLang="en-US" sz="1600" b="1" i="1" dirty="0">
              <a:solidFill>
                <a:srgbClr val="FF0000"/>
              </a:solidFill>
            </a:endParaRPr>
          </a:p>
        </p:txBody>
      </p:sp>
      <p:sp>
        <p:nvSpPr>
          <p:cNvPr id="17" name="Text Box 15">
            <a:extLst>
              <a:ext uri="{FF2B5EF4-FFF2-40B4-BE49-F238E27FC236}">
                <a16:creationId xmlns:a16="http://schemas.microsoft.com/office/drawing/2014/main" id="{FAB08F2E-CA2D-3D43-9F55-09C34E5D0FFB}"/>
              </a:ext>
            </a:extLst>
          </p:cNvPr>
          <p:cNvSpPr txBox="1">
            <a:spLocks noChangeArrowheads="1"/>
          </p:cNvSpPr>
          <p:nvPr/>
        </p:nvSpPr>
        <p:spPr bwMode="auto">
          <a:xfrm>
            <a:off x="6184931" y="62865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5</a:t>
            </a:r>
            <a:r>
              <a:rPr lang="en-US" altLang="en-US" sz="1600" b="1" dirty="0">
                <a:solidFill>
                  <a:srgbClr val="FF0000"/>
                </a:solidFill>
              </a:rPr>
              <a:t>, d</a:t>
            </a:r>
            <a:r>
              <a:rPr lang="en-US" altLang="en-US" sz="1600" b="1" baseline="-25000" dirty="0">
                <a:solidFill>
                  <a:srgbClr val="FF0000"/>
                </a:solidFill>
              </a:rPr>
              <a:t>5</a:t>
            </a:r>
            <a:endParaRPr lang="en-US" altLang="en-US" sz="1600" b="1" i="1" dirty="0">
              <a:solidFill>
                <a:srgbClr val="FF0000"/>
              </a:solidFill>
            </a:endParaRPr>
          </a:p>
        </p:txBody>
      </p:sp>
      <p:sp>
        <p:nvSpPr>
          <p:cNvPr id="18" name="Text Box 16">
            <a:extLst>
              <a:ext uri="{FF2B5EF4-FFF2-40B4-BE49-F238E27FC236}">
                <a16:creationId xmlns:a16="http://schemas.microsoft.com/office/drawing/2014/main" id="{031A6D80-3744-E94E-8BE2-2C4E29519909}"/>
              </a:ext>
            </a:extLst>
          </p:cNvPr>
          <p:cNvSpPr txBox="1">
            <a:spLocks noChangeArrowheads="1"/>
          </p:cNvSpPr>
          <p:nvPr/>
        </p:nvSpPr>
        <p:spPr bwMode="auto">
          <a:xfrm>
            <a:off x="7327931" y="6286500"/>
            <a:ext cx="838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FF0000"/>
                </a:solidFill>
              </a:rPr>
              <a:t>b</a:t>
            </a:r>
            <a:r>
              <a:rPr lang="en-US" altLang="en-US" sz="1600" b="1" baseline="-25000" dirty="0">
                <a:solidFill>
                  <a:srgbClr val="FF0000"/>
                </a:solidFill>
              </a:rPr>
              <a:t>6</a:t>
            </a:r>
            <a:r>
              <a:rPr lang="en-US" altLang="en-US" sz="1600" b="1" dirty="0">
                <a:solidFill>
                  <a:srgbClr val="FF0000"/>
                </a:solidFill>
              </a:rPr>
              <a:t>, d</a:t>
            </a:r>
            <a:r>
              <a:rPr lang="en-US" altLang="en-US" sz="1600" b="1" baseline="-25000" dirty="0">
                <a:solidFill>
                  <a:srgbClr val="FF0000"/>
                </a:solidFill>
              </a:rPr>
              <a:t>6</a:t>
            </a:r>
            <a:endParaRPr lang="en-US" altLang="en-US" sz="1600" b="1" i="1" dirty="0">
              <a:solidFill>
                <a:srgbClr val="FF0000"/>
              </a:solidFill>
            </a:endParaRPr>
          </a:p>
        </p:txBody>
      </p:sp>
    </p:spTree>
    <p:extLst>
      <p:ext uri="{BB962C8B-B14F-4D97-AF65-F5344CB8AC3E}">
        <p14:creationId xmlns:p14="http://schemas.microsoft.com/office/powerpoint/2010/main" val="1434714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32EEA17-172E-1A42-B6BC-1C85A3A1D92A}"/>
              </a:ext>
            </a:extLst>
          </p:cNvPr>
          <p:cNvSpPr>
            <a:spLocks noGrp="1" noChangeArrowheads="1"/>
          </p:cNvSpPr>
          <p:nvPr>
            <p:ph type="title"/>
          </p:nvPr>
        </p:nvSpPr>
        <p:spPr>
          <a:xfrm>
            <a:off x="3855156" y="212767"/>
            <a:ext cx="4481688" cy="641350"/>
          </a:xfrm>
        </p:spPr>
        <p:txBody>
          <a:bodyPr>
            <a:normAutofit fontScale="90000"/>
          </a:bodyPr>
          <a:lstStyle/>
          <a:p>
            <a:r>
              <a:rPr lang="en-US" altLang="en-US" dirty="0"/>
              <a:t>Data analysis steps</a:t>
            </a:r>
          </a:p>
        </p:txBody>
      </p:sp>
      <p:pic>
        <p:nvPicPr>
          <p:cNvPr id="8" name="Picture 6" descr="Picture 2">
            <a:extLst>
              <a:ext uri="{FF2B5EF4-FFF2-40B4-BE49-F238E27FC236}">
                <a16:creationId xmlns:a16="http://schemas.microsoft.com/office/drawing/2014/main" id="{B32A356D-518D-9D49-987C-E07B04341C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626" r="14073"/>
          <a:stretch>
            <a:fillRect/>
          </a:stretch>
        </p:blipFill>
        <p:spPr bwMode="auto">
          <a:xfrm>
            <a:off x="4115778" y="5265775"/>
            <a:ext cx="1218689" cy="107123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FE6E38C-F8F7-FB4B-BC7A-573B5D9D5E4E}"/>
              </a:ext>
            </a:extLst>
          </p:cNvPr>
          <p:cNvPicPr>
            <a:picLocks noChangeAspect="1"/>
          </p:cNvPicPr>
          <p:nvPr/>
        </p:nvPicPr>
        <p:blipFill rotWithShape="1">
          <a:blip r:embed="rId4"/>
          <a:srcRect l="8895" t="5541" r="7424" b="7185"/>
          <a:stretch/>
        </p:blipFill>
        <p:spPr>
          <a:xfrm>
            <a:off x="7048171" y="5195148"/>
            <a:ext cx="1119710" cy="1119710"/>
          </a:xfrm>
          <a:prstGeom prst="rect">
            <a:avLst/>
          </a:prstGeom>
        </p:spPr>
      </p:pic>
      <p:sp>
        <p:nvSpPr>
          <p:cNvPr id="7" name="Rectangle 6">
            <a:extLst>
              <a:ext uri="{FF2B5EF4-FFF2-40B4-BE49-F238E27FC236}">
                <a16:creationId xmlns:a16="http://schemas.microsoft.com/office/drawing/2014/main" id="{EC6C945D-4DB0-5149-A933-265A7FA0DD3D}"/>
              </a:ext>
            </a:extLst>
          </p:cNvPr>
          <p:cNvSpPr/>
          <p:nvPr/>
        </p:nvSpPr>
        <p:spPr>
          <a:xfrm>
            <a:off x="2586446" y="1431915"/>
            <a:ext cx="954797" cy="1667427"/>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B5325B4-B11B-014E-8F34-F5671623DC53}"/>
              </a:ext>
            </a:extLst>
          </p:cNvPr>
          <p:cNvGrpSpPr/>
          <p:nvPr/>
        </p:nvGrpSpPr>
        <p:grpSpPr>
          <a:xfrm>
            <a:off x="1054976" y="1293223"/>
            <a:ext cx="7713348" cy="1806119"/>
            <a:chOff x="1054976" y="1293223"/>
            <a:chExt cx="7713348" cy="1806119"/>
          </a:xfrm>
        </p:grpSpPr>
        <p:pic>
          <p:nvPicPr>
            <p:cNvPr id="6" name="Picture 5">
              <a:extLst>
                <a:ext uri="{FF2B5EF4-FFF2-40B4-BE49-F238E27FC236}">
                  <a16:creationId xmlns:a16="http://schemas.microsoft.com/office/drawing/2014/main" id="{AD61E59D-9D6D-D041-83AF-80A3AEAD9134}"/>
                </a:ext>
              </a:extLst>
            </p:cNvPr>
            <p:cNvPicPr>
              <a:picLocks noChangeAspect="1"/>
            </p:cNvPicPr>
            <p:nvPr/>
          </p:nvPicPr>
          <p:blipFill>
            <a:blip r:embed="rId5"/>
            <a:stretch>
              <a:fillRect/>
            </a:stretch>
          </p:blipFill>
          <p:spPr>
            <a:xfrm>
              <a:off x="1054976" y="1431915"/>
              <a:ext cx="7713348" cy="1667427"/>
            </a:xfrm>
            <a:prstGeom prst="rect">
              <a:avLst/>
            </a:prstGeom>
          </p:spPr>
        </p:pic>
        <p:sp>
          <p:nvSpPr>
            <p:cNvPr id="10" name="Rectangle 9">
              <a:extLst>
                <a:ext uri="{FF2B5EF4-FFF2-40B4-BE49-F238E27FC236}">
                  <a16:creationId xmlns:a16="http://schemas.microsoft.com/office/drawing/2014/main" id="{051E0ECB-492F-A04E-90C9-55CB15C165FF}"/>
                </a:ext>
              </a:extLst>
            </p:cNvPr>
            <p:cNvSpPr/>
            <p:nvPr/>
          </p:nvSpPr>
          <p:spPr>
            <a:xfrm>
              <a:off x="4467497" y="1293223"/>
              <a:ext cx="679269" cy="5355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Down Arrow 14">
            <a:extLst>
              <a:ext uri="{FF2B5EF4-FFF2-40B4-BE49-F238E27FC236}">
                <a16:creationId xmlns:a16="http://schemas.microsoft.com/office/drawing/2014/main" id="{E96A9488-12E2-5D47-A4D9-B14763327112}"/>
              </a:ext>
            </a:extLst>
          </p:cNvPr>
          <p:cNvSpPr/>
          <p:nvPr/>
        </p:nvSpPr>
        <p:spPr>
          <a:xfrm>
            <a:off x="2926684" y="3099342"/>
            <a:ext cx="274320" cy="3296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a:extLst>
              <a:ext uri="{FF2B5EF4-FFF2-40B4-BE49-F238E27FC236}">
                <a16:creationId xmlns:a16="http://schemas.microsoft.com/office/drawing/2014/main" id="{D1B31781-CFEB-C64A-8947-15CA9FD26098}"/>
              </a:ext>
            </a:extLst>
          </p:cNvPr>
          <p:cNvSpPr/>
          <p:nvPr/>
        </p:nvSpPr>
        <p:spPr>
          <a:xfrm rot="16200000">
            <a:off x="6063592" y="5531300"/>
            <a:ext cx="255455" cy="540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5368E0EA-5286-7E42-A4D2-A860B6AAEE50}"/>
              </a:ext>
            </a:extLst>
          </p:cNvPr>
          <p:cNvPicPr>
            <a:picLocks noChangeAspect="1"/>
          </p:cNvPicPr>
          <p:nvPr/>
        </p:nvPicPr>
        <p:blipFill rotWithShape="1">
          <a:blip r:embed="rId6"/>
          <a:srcRect l="46691"/>
          <a:stretch/>
        </p:blipFill>
        <p:spPr>
          <a:xfrm>
            <a:off x="9069598" y="3539389"/>
            <a:ext cx="1229142" cy="1166413"/>
          </a:xfrm>
          <a:prstGeom prst="rect">
            <a:avLst/>
          </a:prstGeom>
        </p:spPr>
      </p:pic>
      <p:pic>
        <p:nvPicPr>
          <p:cNvPr id="20" name="Picture 2" descr="../_images/tensor_ellipsoids.png">
            <a:extLst>
              <a:ext uri="{FF2B5EF4-FFF2-40B4-BE49-F238E27FC236}">
                <a16:creationId xmlns:a16="http://schemas.microsoft.com/office/drawing/2014/main" id="{01D45554-D9C9-3D43-BAEA-6842CB69C8C1}"/>
              </a:ext>
            </a:extLst>
          </p:cNvPr>
          <p:cNvPicPr>
            <a:picLocks noGrp="1" noChangeAspect="1" noChangeArrowheads="1"/>
          </p:cNvPicPr>
          <p:nvPr>
            <p:ph idx="1"/>
          </p:nvPr>
        </p:nvPicPr>
        <p:blipFill rotWithShape="1">
          <a:blip r:embed="rId7" cstate="print">
            <a:extLst>
              <a:ext uri="{28A0092B-C50C-407E-A947-70E740481C1C}">
                <a14:useLocalDpi xmlns:a14="http://schemas.microsoft.com/office/drawing/2010/main" val="0"/>
              </a:ext>
            </a:extLst>
          </a:blip>
          <a:srcRect l="16215" t="16013" r="15283" b="15850"/>
          <a:stretch/>
        </p:blipFill>
        <p:spPr bwMode="auto">
          <a:xfrm>
            <a:off x="10298740" y="3539389"/>
            <a:ext cx="1174637" cy="11683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5E2C2BC-BE3F-4347-8970-7E35B91B05B2}"/>
              </a:ext>
            </a:extLst>
          </p:cNvPr>
          <p:cNvPicPr>
            <a:picLocks noChangeAspect="1"/>
          </p:cNvPicPr>
          <p:nvPr/>
        </p:nvPicPr>
        <p:blipFill rotWithShape="1">
          <a:blip r:embed="rId8"/>
          <a:srcRect t="3460" b="11354"/>
          <a:stretch/>
        </p:blipFill>
        <p:spPr>
          <a:xfrm>
            <a:off x="1054976" y="3618769"/>
            <a:ext cx="3169316" cy="1017096"/>
          </a:xfrm>
          <a:prstGeom prst="rect">
            <a:avLst/>
          </a:prstGeom>
        </p:spPr>
      </p:pic>
      <p:pic>
        <p:nvPicPr>
          <p:cNvPr id="24" name="Picture 23">
            <a:extLst>
              <a:ext uri="{FF2B5EF4-FFF2-40B4-BE49-F238E27FC236}">
                <a16:creationId xmlns:a16="http://schemas.microsoft.com/office/drawing/2014/main" id="{E51A0816-E467-724A-9AA3-E2DFF61035C1}"/>
              </a:ext>
            </a:extLst>
          </p:cNvPr>
          <p:cNvPicPr>
            <a:picLocks noChangeAspect="1"/>
          </p:cNvPicPr>
          <p:nvPr/>
        </p:nvPicPr>
        <p:blipFill>
          <a:blip r:embed="rId9"/>
          <a:stretch>
            <a:fillRect/>
          </a:stretch>
        </p:blipFill>
        <p:spPr>
          <a:xfrm>
            <a:off x="5026171" y="3591310"/>
            <a:ext cx="3141710" cy="1062573"/>
          </a:xfrm>
          <a:prstGeom prst="rect">
            <a:avLst/>
          </a:prstGeom>
        </p:spPr>
      </p:pic>
      <p:sp>
        <p:nvSpPr>
          <p:cNvPr id="25" name="Down Arrow 24">
            <a:extLst>
              <a:ext uri="{FF2B5EF4-FFF2-40B4-BE49-F238E27FC236}">
                <a16:creationId xmlns:a16="http://schemas.microsoft.com/office/drawing/2014/main" id="{5EAE7C62-04BC-7542-8B95-9E960D29D992}"/>
              </a:ext>
            </a:extLst>
          </p:cNvPr>
          <p:cNvSpPr/>
          <p:nvPr/>
        </p:nvSpPr>
        <p:spPr>
          <a:xfrm rot="16200000">
            <a:off x="4463923" y="3935696"/>
            <a:ext cx="221785" cy="4922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ln w="22225">
                <a:solidFill>
                  <a:schemeClr val="accent2"/>
                </a:solidFill>
                <a:prstDash val="solid"/>
              </a:ln>
              <a:solidFill>
                <a:schemeClr val="accent2">
                  <a:lumMod val="40000"/>
                  <a:lumOff val="60000"/>
                </a:schemeClr>
              </a:solidFill>
            </a:endParaRPr>
          </a:p>
        </p:txBody>
      </p:sp>
      <p:sp>
        <p:nvSpPr>
          <p:cNvPr id="27" name="Down Arrow 26">
            <a:extLst>
              <a:ext uri="{FF2B5EF4-FFF2-40B4-BE49-F238E27FC236}">
                <a16:creationId xmlns:a16="http://schemas.microsoft.com/office/drawing/2014/main" id="{58170E8A-BBFE-C749-A09D-6C8106ED35E0}"/>
              </a:ext>
            </a:extLst>
          </p:cNvPr>
          <p:cNvSpPr/>
          <p:nvPr/>
        </p:nvSpPr>
        <p:spPr>
          <a:xfrm rot="16200000">
            <a:off x="8436732" y="3875188"/>
            <a:ext cx="255455" cy="540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F8B4D92-8C16-C348-8BFC-AAF87153B098}"/>
              </a:ext>
            </a:extLst>
          </p:cNvPr>
          <p:cNvSpPr/>
          <p:nvPr/>
        </p:nvSpPr>
        <p:spPr>
          <a:xfrm>
            <a:off x="970810" y="4782471"/>
            <a:ext cx="3253482" cy="646331"/>
          </a:xfrm>
          <a:prstGeom prst="rect">
            <a:avLst/>
          </a:prstGeom>
        </p:spPr>
        <p:txBody>
          <a:bodyPr wrap="square">
            <a:spAutoFit/>
          </a:bodyPr>
          <a:lstStyle/>
          <a:p>
            <a:pPr marL="457200" indent="-457200">
              <a:spcBef>
                <a:spcPct val="20000"/>
              </a:spcBef>
              <a:buFont typeface="+mj-lt"/>
              <a:buAutoNum type="arabicPeriod"/>
            </a:pPr>
            <a:r>
              <a:rPr lang="en-US" altLang="en-US" dirty="0">
                <a:latin typeface="Calibri" panose="020F0502020204030204" pitchFamily="34" charset="0"/>
                <a:cs typeface="Calibri" panose="020F0502020204030204" pitchFamily="34" charset="0"/>
              </a:rPr>
              <a:t>Pre-process images to reduce distortions</a:t>
            </a:r>
          </a:p>
        </p:txBody>
      </p:sp>
      <p:sp>
        <p:nvSpPr>
          <p:cNvPr id="19" name="Rectangle 18">
            <a:extLst>
              <a:ext uri="{FF2B5EF4-FFF2-40B4-BE49-F238E27FC236}">
                <a16:creationId xmlns:a16="http://schemas.microsoft.com/office/drawing/2014/main" id="{D9BD467C-6719-0542-AD4B-4EFC9BD537AD}"/>
              </a:ext>
            </a:extLst>
          </p:cNvPr>
          <p:cNvSpPr/>
          <p:nvPr/>
        </p:nvSpPr>
        <p:spPr>
          <a:xfrm>
            <a:off x="5734357" y="4799968"/>
            <a:ext cx="1725338" cy="369332"/>
          </a:xfrm>
          <a:prstGeom prst="rect">
            <a:avLst/>
          </a:prstGeom>
        </p:spPr>
        <p:txBody>
          <a:bodyPr wrap="square">
            <a:spAutoFit/>
          </a:bodyPr>
          <a:lstStyle/>
          <a:p>
            <a:pPr marL="342900" indent="-342900">
              <a:spcBef>
                <a:spcPct val="20000"/>
              </a:spcBef>
              <a:buFont typeface="+mj-lt"/>
              <a:buAutoNum type="arabicPeriod" startAt="2"/>
            </a:pPr>
            <a:r>
              <a:rPr lang="en-US" altLang="en-US" dirty="0">
                <a:latin typeface="Calibri" panose="020F0502020204030204" pitchFamily="34" charset="0"/>
                <a:cs typeface="Calibri" panose="020F0502020204030204" pitchFamily="34" charset="0"/>
              </a:rPr>
              <a:t>Registration</a:t>
            </a:r>
          </a:p>
        </p:txBody>
      </p:sp>
      <p:sp>
        <p:nvSpPr>
          <p:cNvPr id="22" name="Rectangle 21">
            <a:extLst>
              <a:ext uri="{FF2B5EF4-FFF2-40B4-BE49-F238E27FC236}">
                <a16:creationId xmlns:a16="http://schemas.microsoft.com/office/drawing/2014/main" id="{DDAEAC1D-6E96-5C48-8E7C-768A263920B9}"/>
              </a:ext>
            </a:extLst>
          </p:cNvPr>
          <p:cNvSpPr/>
          <p:nvPr/>
        </p:nvSpPr>
        <p:spPr>
          <a:xfrm>
            <a:off x="9280087" y="4799968"/>
            <a:ext cx="2037306" cy="369332"/>
          </a:xfrm>
          <a:prstGeom prst="rect">
            <a:avLst/>
          </a:prstGeom>
        </p:spPr>
        <p:txBody>
          <a:bodyPr wrap="square">
            <a:spAutoFit/>
          </a:bodyPr>
          <a:lstStyle/>
          <a:p>
            <a:pPr marL="342900" indent="-342900">
              <a:spcBef>
                <a:spcPct val="20000"/>
              </a:spcBef>
              <a:buFont typeface="+mj-lt"/>
              <a:buAutoNum type="arabicPeriod" startAt="3"/>
            </a:pPr>
            <a:r>
              <a:rPr lang="en-US" altLang="en-US" dirty="0">
                <a:latin typeface="Calibri" panose="020F0502020204030204" pitchFamily="34" charset="0"/>
                <a:cs typeface="Calibri" panose="020F0502020204030204" pitchFamily="34" charset="0"/>
              </a:rPr>
              <a:t>Reconstruction</a:t>
            </a:r>
          </a:p>
        </p:txBody>
      </p:sp>
      <p:sp>
        <p:nvSpPr>
          <p:cNvPr id="23" name="Rectangle 22">
            <a:extLst>
              <a:ext uri="{FF2B5EF4-FFF2-40B4-BE49-F238E27FC236}">
                <a16:creationId xmlns:a16="http://schemas.microsoft.com/office/drawing/2014/main" id="{CB75FE3E-A213-9945-ADD2-D8D13781B55A}"/>
              </a:ext>
            </a:extLst>
          </p:cNvPr>
          <p:cNvSpPr/>
          <p:nvPr/>
        </p:nvSpPr>
        <p:spPr>
          <a:xfrm>
            <a:off x="3706469" y="6432966"/>
            <a:ext cx="2037306" cy="369332"/>
          </a:xfrm>
          <a:prstGeom prst="rect">
            <a:avLst/>
          </a:prstGeom>
        </p:spPr>
        <p:txBody>
          <a:bodyPr wrap="square">
            <a:spAutoFit/>
          </a:bodyPr>
          <a:lstStyle/>
          <a:p>
            <a:pPr marL="342900" indent="-342900">
              <a:spcBef>
                <a:spcPct val="20000"/>
              </a:spcBef>
              <a:buFont typeface="+mj-lt"/>
              <a:buAutoNum type="arabicPeriod" startAt="4"/>
            </a:pPr>
            <a:r>
              <a:rPr lang="en-US" altLang="en-US" dirty="0">
                <a:latin typeface="Calibri" panose="020F0502020204030204" pitchFamily="34" charset="0"/>
                <a:cs typeface="Calibri" panose="020F0502020204030204" pitchFamily="34" charset="0"/>
              </a:rPr>
              <a:t>Tractography</a:t>
            </a:r>
          </a:p>
        </p:txBody>
      </p:sp>
      <p:sp>
        <p:nvSpPr>
          <p:cNvPr id="26" name="Rectangle 25">
            <a:extLst>
              <a:ext uri="{FF2B5EF4-FFF2-40B4-BE49-F238E27FC236}">
                <a16:creationId xmlns:a16="http://schemas.microsoft.com/office/drawing/2014/main" id="{6B6FD6D2-D966-7741-B5BD-F7E5177E34EE}"/>
              </a:ext>
            </a:extLst>
          </p:cNvPr>
          <p:cNvSpPr/>
          <p:nvPr/>
        </p:nvSpPr>
        <p:spPr>
          <a:xfrm>
            <a:off x="6731018" y="6432966"/>
            <a:ext cx="2037306" cy="369332"/>
          </a:xfrm>
          <a:prstGeom prst="rect">
            <a:avLst/>
          </a:prstGeom>
        </p:spPr>
        <p:txBody>
          <a:bodyPr wrap="square">
            <a:spAutoFit/>
          </a:bodyPr>
          <a:lstStyle/>
          <a:p>
            <a:pPr marL="342900" indent="-342900">
              <a:spcBef>
                <a:spcPct val="20000"/>
              </a:spcBef>
              <a:buFont typeface="+mj-lt"/>
              <a:buAutoNum type="arabicPeriod" startAt="5"/>
            </a:pPr>
            <a:r>
              <a:rPr lang="en-US" altLang="en-US" dirty="0">
                <a:latin typeface="Calibri" panose="020F0502020204030204" pitchFamily="34" charset="0"/>
                <a:cs typeface="Calibri" panose="020F0502020204030204" pitchFamily="34" charset="0"/>
              </a:rPr>
              <a:t>Connectome</a:t>
            </a:r>
          </a:p>
        </p:txBody>
      </p:sp>
    </p:spTree>
    <p:extLst>
      <p:ext uri="{BB962C8B-B14F-4D97-AF65-F5344CB8AC3E}">
        <p14:creationId xmlns:p14="http://schemas.microsoft.com/office/powerpoint/2010/main" val="190783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nodeType="clickEffect">
                                  <p:stCondLst>
                                    <p:cond delay="0"/>
                                  </p:stCondLst>
                                  <p:childTnLst>
                                    <p:animMotion origin="layout" path="M 1.45833E-6 1.11111E-6 L -0.52643 0.23125 " pathEditMode="relative" rAng="0" ptsTypes="AA">
                                      <p:cBhvr>
                                        <p:cTn id="30" dur="1000" fill="hold"/>
                                        <p:tgtEl>
                                          <p:spTgt spid="20"/>
                                        </p:tgtEl>
                                        <p:attrNameLst>
                                          <p:attrName>ppt_x</p:attrName>
                                          <p:attrName>ppt_y</p:attrName>
                                        </p:attrNameLst>
                                      </p:cBhvr>
                                      <p:rCtr x="-26328" y="11551"/>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6" presetClass="emph" presetSubtype="0" fill="hold" nodeType="withEffect">
                                  <p:stCondLst>
                                    <p:cond delay="0"/>
                                  </p:stCondLst>
                                  <p:childTnLst>
                                    <p:animScale>
                                      <p:cBhvr>
                                        <p:cTn id="36" dur="1000" fill="hold"/>
                                        <p:tgtEl>
                                          <p:spTgt spid="20"/>
                                        </p:tgtEl>
                                      </p:cBhvr>
                                      <p:by x="25000" y="25000"/>
                                    </p:animScale>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25" grpId="0" animBg="1"/>
      <p:bldP spid="27" grpId="0" animBg="1"/>
      <p:bldP spid="3" grpId="0"/>
      <p:bldP spid="19" grpId="0"/>
      <p:bldP spid="22" grpId="0"/>
      <p:bldP spid="23"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4779-A2AD-3C43-B544-EDB97524A6A9}"/>
              </a:ext>
            </a:extLst>
          </p:cNvPr>
          <p:cNvSpPr>
            <a:spLocks noGrp="1"/>
          </p:cNvSpPr>
          <p:nvPr>
            <p:ph type="title"/>
          </p:nvPr>
        </p:nvSpPr>
        <p:spPr>
          <a:xfrm>
            <a:off x="2398109" y="0"/>
            <a:ext cx="7021541" cy="2308105"/>
          </a:xfrm>
        </p:spPr>
        <p:txBody>
          <a:bodyPr>
            <a:normAutofit/>
          </a:bodyPr>
          <a:lstStyle/>
          <a:p>
            <a:pPr algn="ctr"/>
            <a:r>
              <a:rPr lang="en-US" dirty="0"/>
              <a:t>NDMG</a:t>
            </a:r>
          </a:p>
        </p:txBody>
      </p:sp>
      <p:sp>
        <p:nvSpPr>
          <p:cNvPr id="3" name="Content Placeholder 2">
            <a:extLst>
              <a:ext uri="{FF2B5EF4-FFF2-40B4-BE49-F238E27FC236}">
                <a16:creationId xmlns:a16="http://schemas.microsoft.com/office/drawing/2014/main" id="{5A318BA4-D7D4-164D-AAAF-F6D9B19A337A}"/>
              </a:ext>
            </a:extLst>
          </p:cNvPr>
          <p:cNvSpPr>
            <a:spLocks noGrp="1"/>
          </p:cNvSpPr>
          <p:nvPr>
            <p:ph idx="1"/>
          </p:nvPr>
        </p:nvSpPr>
        <p:spPr>
          <a:xfrm>
            <a:off x="816429" y="1892952"/>
            <a:ext cx="11049000" cy="4468305"/>
          </a:xfrm>
        </p:spPr>
        <p:txBody>
          <a:bodyPr>
            <a:normAutofit fontScale="92500"/>
          </a:bodyPr>
          <a:lstStyle/>
          <a:p>
            <a:r>
              <a:rPr lang="en-US" dirty="0">
                <a:latin typeface="+mn-lt"/>
              </a:rPr>
              <a:t>An end-end tool for efficiently generating high quality structural connectomes.</a:t>
            </a:r>
          </a:p>
          <a:p>
            <a:r>
              <a:rPr lang="en-US" dirty="0">
                <a:latin typeface="+mn-lt"/>
              </a:rPr>
              <a:t>Scalable to large datasets, intended for mega-analysis</a:t>
            </a:r>
          </a:p>
          <a:p>
            <a:r>
              <a:rPr lang="en-US" dirty="0">
                <a:latin typeface="+mn-lt"/>
              </a:rPr>
              <a:t>Begin with raw NIFTI1 data (</a:t>
            </a:r>
            <a:r>
              <a:rPr lang="en-US" dirty="0">
                <a:latin typeface="+mn-lt"/>
                <a:hlinkClick r:id="rId3"/>
              </a:rPr>
              <a:t>BIDS spec</a:t>
            </a:r>
            <a:r>
              <a:rPr lang="en-US" dirty="0">
                <a:latin typeface="+mn-lt"/>
              </a:rPr>
              <a:t>), end with graph(s)</a:t>
            </a:r>
          </a:p>
          <a:p>
            <a:r>
              <a:rPr lang="en-US" dirty="0">
                <a:latin typeface="+mn-lt"/>
              </a:rPr>
              <a:t>Total runtime 20 min – 1 hour</a:t>
            </a:r>
          </a:p>
          <a:p>
            <a:r>
              <a:rPr lang="en-US" dirty="0">
                <a:latin typeface="+mn-lt"/>
              </a:rPr>
              <a:t>Tractography in different spaces:</a:t>
            </a:r>
          </a:p>
          <a:p>
            <a:pPr lvl="1"/>
            <a:r>
              <a:rPr lang="en-US" dirty="0">
                <a:latin typeface="+mn-lt"/>
              </a:rPr>
              <a:t>native-space, native-space with MNI-normalization, and MNI-space</a:t>
            </a:r>
          </a:p>
          <a:p>
            <a:r>
              <a:rPr lang="en-US" dirty="0">
                <a:latin typeface="+mn-lt"/>
              </a:rPr>
              <a:t>Different types of tractography:</a:t>
            </a:r>
          </a:p>
          <a:p>
            <a:pPr lvl="1"/>
            <a:r>
              <a:rPr lang="en-US" dirty="0">
                <a:latin typeface="+mn-lt"/>
              </a:rPr>
              <a:t>Deterministic, probabilistic, particle</a:t>
            </a:r>
          </a:p>
          <a:p>
            <a:r>
              <a:rPr lang="en-US" dirty="0">
                <a:latin typeface="+mn-lt"/>
              </a:rPr>
              <a:t>Use different diffusion models:</a:t>
            </a:r>
          </a:p>
          <a:p>
            <a:pPr lvl="1"/>
            <a:r>
              <a:rPr lang="en-US" dirty="0">
                <a:latin typeface="+mn-lt"/>
              </a:rPr>
              <a:t>CSA, CSD</a:t>
            </a:r>
          </a:p>
          <a:p>
            <a:pPr marL="0" indent="0">
              <a:buNone/>
            </a:pPr>
            <a:endParaRPr lang="en-US" dirty="0">
              <a:latin typeface="+mn-lt"/>
            </a:endParaRPr>
          </a:p>
          <a:p>
            <a:endParaRPr lang="en-US" b="1" u="sng" dirty="0">
              <a:latin typeface="+mn-lt"/>
            </a:endParaRPr>
          </a:p>
          <a:p>
            <a:endParaRPr lang="en-US" dirty="0">
              <a:latin typeface="+mn-lt"/>
            </a:endParaRPr>
          </a:p>
        </p:txBody>
      </p:sp>
    </p:spTree>
    <p:extLst>
      <p:ext uri="{BB962C8B-B14F-4D97-AF65-F5344CB8AC3E}">
        <p14:creationId xmlns:p14="http://schemas.microsoft.com/office/powerpoint/2010/main" val="391196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18575CE-5FD4-2349-9CD7-DA3C12D42D90}"/>
              </a:ext>
            </a:extLst>
          </p:cNvPr>
          <p:cNvSpPr>
            <a:spLocks noGrp="1" noChangeArrowheads="1"/>
          </p:cNvSpPr>
          <p:nvPr>
            <p:ph type="title"/>
          </p:nvPr>
        </p:nvSpPr>
        <p:spPr>
          <a:xfrm>
            <a:off x="4368799" y="3006256"/>
            <a:ext cx="3454401" cy="641350"/>
          </a:xfrm>
        </p:spPr>
        <p:txBody>
          <a:bodyPr>
            <a:normAutofit fontScale="90000"/>
          </a:bodyPr>
          <a:lstStyle/>
          <a:p>
            <a:pPr eaLnBrk="1" hangingPunct="1"/>
            <a:r>
              <a:rPr lang="en-US" altLang="en-US" dirty="0"/>
              <a:t>Preprocessing</a:t>
            </a:r>
          </a:p>
        </p:txBody>
      </p:sp>
      <p:sp>
        <p:nvSpPr>
          <p:cNvPr id="6" name="Rectangle 3">
            <a:extLst>
              <a:ext uri="{FF2B5EF4-FFF2-40B4-BE49-F238E27FC236}">
                <a16:creationId xmlns:a16="http://schemas.microsoft.com/office/drawing/2014/main" id="{CF827A8B-F311-5240-B90A-B70D8D65AC9C}"/>
              </a:ext>
            </a:extLst>
          </p:cNvPr>
          <p:cNvSpPr>
            <a:spLocks noChangeArrowheads="1"/>
          </p:cNvSpPr>
          <p:nvPr/>
        </p:nvSpPr>
        <p:spPr bwMode="auto">
          <a:xfrm>
            <a:off x="1888344" y="1666406"/>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Tree>
    <p:extLst>
      <p:ext uri="{BB962C8B-B14F-4D97-AF65-F5344CB8AC3E}">
        <p14:creationId xmlns:p14="http://schemas.microsoft.com/office/powerpoint/2010/main" val="586750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F827A8B-F311-5240-B90A-B70D8D65AC9C}"/>
              </a:ext>
            </a:extLst>
          </p:cNvPr>
          <p:cNvSpPr>
            <a:spLocks noChangeArrowheads="1"/>
          </p:cNvSpPr>
          <p:nvPr/>
        </p:nvSpPr>
        <p:spPr bwMode="auto">
          <a:xfrm>
            <a:off x="1888344" y="1666406"/>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
        <p:nvSpPr>
          <p:cNvPr id="12" name="Rectangle 2">
            <a:extLst>
              <a:ext uri="{FF2B5EF4-FFF2-40B4-BE49-F238E27FC236}">
                <a16:creationId xmlns:a16="http://schemas.microsoft.com/office/drawing/2014/main" id="{CAD69129-DCCC-2D45-8734-EEEBD057274B}"/>
              </a:ext>
            </a:extLst>
          </p:cNvPr>
          <p:cNvSpPr>
            <a:spLocks noGrp="1" noChangeArrowheads="1"/>
          </p:cNvSpPr>
          <p:nvPr>
            <p:ph type="title"/>
          </p:nvPr>
        </p:nvSpPr>
        <p:spPr>
          <a:xfrm>
            <a:off x="3047806" y="624946"/>
            <a:ext cx="6277104" cy="641350"/>
          </a:xfrm>
        </p:spPr>
        <p:txBody>
          <a:bodyPr>
            <a:normAutofit fontScale="90000"/>
          </a:bodyPr>
          <a:lstStyle/>
          <a:p>
            <a:pPr eaLnBrk="1" hangingPunct="1"/>
            <a:r>
              <a:rPr lang="en-US" altLang="en-US" dirty="0"/>
              <a:t>Distortions: Eddy currents</a:t>
            </a:r>
          </a:p>
        </p:txBody>
      </p:sp>
      <p:sp>
        <p:nvSpPr>
          <p:cNvPr id="13" name="Rectangle 3">
            <a:extLst>
              <a:ext uri="{FF2B5EF4-FFF2-40B4-BE49-F238E27FC236}">
                <a16:creationId xmlns:a16="http://schemas.microsoft.com/office/drawing/2014/main" id="{C0557EE7-D0F5-4444-8840-DC4C730E58A8}"/>
              </a:ext>
            </a:extLst>
          </p:cNvPr>
          <p:cNvSpPr>
            <a:spLocks noChangeArrowheads="1"/>
          </p:cNvSpPr>
          <p:nvPr/>
        </p:nvSpPr>
        <p:spPr bwMode="auto">
          <a:xfrm>
            <a:off x="2173158" y="1514799"/>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
        <p:nvSpPr>
          <p:cNvPr id="14" name="Rectangle 10">
            <a:extLst>
              <a:ext uri="{FF2B5EF4-FFF2-40B4-BE49-F238E27FC236}">
                <a16:creationId xmlns:a16="http://schemas.microsoft.com/office/drawing/2014/main" id="{1343BE34-46F6-F946-858F-4B3826D16598}"/>
              </a:ext>
            </a:extLst>
          </p:cNvPr>
          <p:cNvSpPr>
            <a:spLocks noChangeArrowheads="1"/>
          </p:cNvSpPr>
          <p:nvPr/>
        </p:nvSpPr>
        <p:spPr bwMode="auto">
          <a:xfrm>
            <a:off x="2122358" y="1667199"/>
            <a:ext cx="4648200" cy="502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110000"/>
              </a:lnSpc>
              <a:buFontTx/>
              <a:buChar char="•"/>
              <a:defRPr/>
            </a:pPr>
            <a:r>
              <a:rPr lang="en-US" sz="2000" dirty="0">
                <a:latin typeface="Georgia" charset="0"/>
                <a:ea typeface="ＭＳ Ｐゴシック" charset="0"/>
              </a:rPr>
              <a:t>Cause: Fast switching of diffusion-encoding gradients induces eddy currents in conducting components</a:t>
            </a:r>
          </a:p>
          <a:p>
            <a:pPr marL="342900" indent="-342900" eaLnBrk="1" hangingPunct="1">
              <a:lnSpc>
                <a:spcPct val="110000"/>
              </a:lnSpc>
              <a:buFontTx/>
              <a:buChar char="•"/>
              <a:defRPr/>
            </a:pPr>
            <a:endParaRPr lang="en-US" sz="2000" dirty="0">
              <a:latin typeface="Georgia" charset="0"/>
              <a:ea typeface="ＭＳ Ｐゴシック" charset="0"/>
            </a:endParaRPr>
          </a:p>
          <a:p>
            <a:pPr marL="342900" indent="-342900" eaLnBrk="1" hangingPunct="1">
              <a:lnSpc>
                <a:spcPct val="110000"/>
              </a:lnSpc>
              <a:buFontTx/>
              <a:buChar char="•"/>
              <a:defRPr/>
            </a:pPr>
            <a:r>
              <a:rPr lang="en-US" sz="2000" dirty="0">
                <a:latin typeface="Georgia" charset="0"/>
                <a:ea typeface="ＭＳ Ｐゴシック" charset="0"/>
              </a:rPr>
              <a:t>Eddy currents lead to residual gradients that shift the diffusion gradients</a:t>
            </a:r>
          </a:p>
          <a:p>
            <a:pPr marL="342900" indent="-342900" eaLnBrk="1" hangingPunct="1">
              <a:lnSpc>
                <a:spcPct val="110000"/>
              </a:lnSpc>
              <a:buFontTx/>
              <a:buChar char="•"/>
              <a:defRPr/>
            </a:pPr>
            <a:endParaRPr lang="en-US" sz="2000" dirty="0">
              <a:latin typeface="Georgia" charset="0"/>
              <a:ea typeface="ＭＳ Ｐゴシック" charset="0"/>
            </a:endParaRPr>
          </a:p>
          <a:p>
            <a:pPr marL="342900" indent="-342900" eaLnBrk="1" hangingPunct="1">
              <a:lnSpc>
                <a:spcPct val="110000"/>
              </a:lnSpc>
              <a:buFontTx/>
              <a:buChar char="•"/>
              <a:defRPr/>
            </a:pPr>
            <a:r>
              <a:rPr lang="en-US" sz="2000" dirty="0">
                <a:latin typeface="Georgia" charset="0"/>
                <a:ea typeface="ＭＳ Ｐゴシック" charset="0"/>
              </a:rPr>
              <a:t>The shifts are </a:t>
            </a:r>
            <a:r>
              <a:rPr lang="en-US" sz="2000" dirty="0">
                <a:solidFill>
                  <a:srgbClr val="FF0000"/>
                </a:solidFill>
                <a:latin typeface="Georgia" charset="0"/>
                <a:ea typeface="ＭＳ Ｐゴシック" charset="0"/>
              </a:rPr>
              <a:t>direction-dependent,</a:t>
            </a:r>
            <a:r>
              <a:rPr lang="en-US" sz="2000" dirty="0">
                <a:latin typeface="Georgia" charset="0"/>
                <a:ea typeface="ＭＳ Ｐゴシック" charset="0"/>
              </a:rPr>
              <a:t> </a:t>
            </a:r>
            <a:r>
              <a:rPr lang="en-US" sz="2000" i="1" dirty="0">
                <a:latin typeface="Georgia" charset="0"/>
                <a:ea typeface="ＭＳ Ｐゴシック" charset="0"/>
              </a:rPr>
              <a:t>i.e., </a:t>
            </a:r>
            <a:r>
              <a:rPr lang="en-US" sz="2000" dirty="0">
                <a:latin typeface="Georgia" charset="0"/>
                <a:ea typeface="ＭＳ Ｐゴシック" charset="0"/>
              </a:rPr>
              <a:t>different for each DW image</a:t>
            </a:r>
          </a:p>
          <a:p>
            <a:pPr marL="342900" indent="-342900" eaLnBrk="1" hangingPunct="1">
              <a:lnSpc>
                <a:spcPct val="110000"/>
              </a:lnSpc>
              <a:buFontTx/>
              <a:buChar char="•"/>
              <a:defRPr/>
            </a:pPr>
            <a:endParaRPr lang="en-US" sz="2000" dirty="0">
              <a:latin typeface="Georgia" charset="0"/>
              <a:ea typeface="ＭＳ Ｐゴシック" charset="0"/>
            </a:endParaRPr>
          </a:p>
          <a:p>
            <a:pPr marL="342900" indent="-342900" eaLnBrk="1" hangingPunct="1">
              <a:lnSpc>
                <a:spcPct val="110000"/>
              </a:lnSpc>
              <a:buFontTx/>
              <a:buChar char="•"/>
              <a:defRPr/>
            </a:pPr>
            <a:r>
              <a:rPr lang="en-US" sz="2000" dirty="0">
                <a:latin typeface="Georgia" charset="0"/>
                <a:ea typeface="ＭＳ Ｐゴシック" charset="0"/>
              </a:rPr>
              <a:t>Result: Geometric distortions</a:t>
            </a:r>
          </a:p>
        </p:txBody>
      </p:sp>
      <p:pic>
        <p:nvPicPr>
          <p:cNvPr id="15" name="Picture 11" descr="Picture 17">
            <a:extLst>
              <a:ext uri="{FF2B5EF4-FFF2-40B4-BE49-F238E27FC236}">
                <a16:creationId xmlns:a16="http://schemas.microsoft.com/office/drawing/2014/main" id="{9A93FE76-AC0E-2C40-8533-3A9BEFB841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596" y="1805312"/>
            <a:ext cx="3433762" cy="337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2">
            <a:extLst>
              <a:ext uri="{FF2B5EF4-FFF2-40B4-BE49-F238E27FC236}">
                <a16:creationId xmlns:a16="http://schemas.microsoft.com/office/drawing/2014/main" id="{4A03C404-D82A-8042-82E5-BEA8C6F8D653}"/>
              </a:ext>
            </a:extLst>
          </p:cNvPr>
          <p:cNvSpPr>
            <a:spLocks noChangeArrowheads="1"/>
          </p:cNvSpPr>
          <p:nvPr/>
        </p:nvSpPr>
        <p:spPr bwMode="auto">
          <a:xfrm>
            <a:off x="6819512" y="5185099"/>
            <a:ext cx="33800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sz="1000" dirty="0">
                <a:latin typeface="Arial" charset="0"/>
                <a:ea typeface="ＭＳ Ｐゴシック" charset="0"/>
              </a:rPr>
              <a:t>From Le </a:t>
            </a:r>
            <a:r>
              <a:rPr lang="en-US" sz="1000" dirty="0" err="1">
                <a:latin typeface="Arial" charset="0"/>
                <a:ea typeface="ＭＳ Ｐゴシック" charset="0"/>
              </a:rPr>
              <a:t>Bihan</a:t>
            </a:r>
            <a:r>
              <a:rPr lang="en-US" sz="1000" dirty="0">
                <a:latin typeface="Arial" charset="0"/>
                <a:ea typeface="ＭＳ Ｐゴシック" charset="0"/>
              </a:rPr>
              <a:t> </a:t>
            </a:r>
            <a:r>
              <a:rPr lang="en-US" sz="1000" i="1" dirty="0">
                <a:latin typeface="Arial" charset="0"/>
                <a:ea typeface="ＭＳ Ｐゴシック" charset="0"/>
              </a:rPr>
              <a:t>et al.,</a:t>
            </a:r>
            <a:r>
              <a:rPr lang="en-US" sz="1000" dirty="0">
                <a:latin typeface="Arial" charset="0"/>
                <a:ea typeface="ＭＳ Ｐゴシック" charset="0"/>
              </a:rPr>
              <a:t> Artifacts and pitfalls in diffusion MRI, JMRI 2006</a:t>
            </a:r>
          </a:p>
        </p:txBody>
      </p:sp>
    </p:spTree>
    <p:extLst>
      <p:ext uri="{BB962C8B-B14F-4D97-AF65-F5344CB8AC3E}">
        <p14:creationId xmlns:p14="http://schemas.microsoft.com/office/powerpoint/2010/main" val="1583625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4779-A2AD-3C43-B544-EDB97524A6A9}"/>
              </a:ext>
            </a:extLst>
          </p:cNvPr>
          <p:cNvSpPr>
            <a:spLocks noGrp="1"/>
          </p:cNvSpPr>
          <p:nvPr>
            <p:ph type="title"/>
          </p:nvPr>
        </p:nvSpPr>
        <p:spPr>
          <a:xfrm>
            <a:off x="2398109" y="0"/>
            <a:ext cx="7021541" cy="2308105"/>
          </a:xfrm>
        </p:spPr>
        <p:txBody>
          <a:bodyPr>
            <a:normAutofit/>
          </a:bodyPr>
          <a:lstStyle/>
          <a:p>
            <a:pPr algn="ctr"/>
            <a:r>
              <a:rPr lang="en-US" dirty="0"/>
              <a:t>NDMG Preprocessing</a:t>
            </a:r>
          </a:p>
        </p:txBody>
      </p:sp>
      <p:sp>
        <p:nvSpPr>
          <p:cNvPr id="3" name="Content Placeholder 2">
            <a:extLst>
              <a:ext uri="{FF2B5EF4-FFF2-40B4-BE49-F238E27FC236}">
                <a16:creationId xmlns:a16="http://schemas.microsoft.com/office/drawing/2014/main" id="{5A318BA4-D7D4-164D-AAAF-F6D9B19A337A}"/>
              </a:ext>
            </a:extLst>
          </p:cNvPr>
          <p:cNvSpPr>
            <a:spLocks noGrp="1"/>
          </p:cNvSpPr>
          <p:nvPr>
            <p:ph idx="1"/>
          </p:nvPr>
        </p:nvSpPr>
        <p:spPr>
          <a:xfrm>
            <a:off x="1503605" y="2526855"/>
            <a:ext cx="9703676" cy="4468305"/>
          </a:xfrm>
        </p:spPr>
        <p:txBody>
          <a:bodyPr>
            <a:normAutofit/>
          </a:bodyPr>
          <a:lstStyle/>
          <a:p>
            <a:r>
              <a:rPr lang="en-US" dirty="0">
                <a:latin typeface="Calibri" panose="020F0502020204030204" pitchFamily="34" charset="0"/>
                <a:cs typeface="Calibri" panose="020F0502020204030204" pitchFamily="34" charset="0"/>
              </a:rPr>
              <a:t>Perform eddy correction on the </a:t>
            </a:r>
            <a:r>
              <a:rPr lang="en-US" dirty="0" err="1">
                <a:latin typeface="Calibri" panose="020F0502020204030204" pitchFamily="34" charset="0"/>
                <a:cs typeface="Calibri" panose="020F0502020204030204" pitchFamily="34" charset="0"/>
              </a:rPr>
              <a:t>dMRI</a:t>
            </a:r>
            <a:r>
              <a:rPr lang="en-US" dirty="0">
                <a:latin typeface="Calibri" panose="020F0502020204030204" pitchFamily="34" charset="0"/>
                <a:cs typeface="Calibri" panose="020F0502020204030204" pitchFamily="34" charset="0"/>
              </a:rPr>
              <a:t> series.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Reorient all neuroimages to RAS+ and </a:t>
            </a:r>
            <a:r>
              <a:rPr lang="en-US" dirty="0" err="1">
                <a:latin typeface="Calibri" panose="020F0502020204030204" pitchFamily="34" charset="0"/>
                <a:cs typeface="Calibri" panose="020F0502020204030204" pitchFamily="34" charset="0"/>
              </a:rPr>
              <a:t>reslice</a:t>
            </a:r>
            <a:r>
              <a:rPr lang="en-US" dirty="0">
                <a:latin typeface="Calibri" panose="020F0502020204030204" pitchFamily="34" charset="0"/>
                <a:cs typeface="Calibri" panose="020F0502020204030204" pitchFamily="34" charset="0"/>
              </a:rPr>
              <a:t> to either 1 mm or 2 mm voxel resolution</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Create a mean B0 brain mask of all B0’s found in the </a:t>
            </a:r>
            <a:r>
              <a:rPr lang="en-US" dirty="0" err="1">
                <a:latin typeface="Calibri" panose="020F0502020204030204" pitchFamily="34" charset="0"/>
                <a:cs typeface="Calibri" panose="020F0502020204030204" pitchFamily="34" charset="0"/>
              </a:rPr>
              <a:t>dMRI</a:t>
            </a:r>
            <a:r>
              <a:rPr lang="en-US" dirty="0">
                <a:latin typeface="Calibri" panose="020F0502020204030204" pitchFamily="34" charset="0"/>
                <a:cs typeface="Calibri" panose="020F0502020204030204" pitchFamily="34" charset="0"/>
              </a:rPr>
              <a:t> series</a:t>
            </a:r>
          </a:p>
          <a:p>
            <a:pPr marL="0" indent="0">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endParaRPr lang="en-US" b="1" u="sng"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946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18575CE-5FD4-2349-9CD7-DA3C12D42D90}"/>
              </a:ext>
            </a:extLst>
          </p:cNvPr>
          <p:cNvSpPr>
            <a:spLocks noGrp="1" noChangeArrowheads="1"/>
          </p:cNvSpPr>
          <p:nvPr>
            <p:ph type="title"/>
          </p:nvPr>
        </p:nvSpPr>
        <p:spPr>
          <a:xfrm>
            <a:off x="4368799" y="2853856"/>
            <a:ext cx="3454401" cy="641350"/>
          </a:xfrm>
        </p:spPr>
        <p:txBody>
          <a:bodyPr>
            <a:normAutofit fontScale="90000"/>
          </a:bodyPr>
          <a:lstStyle/>
          <a:p>
            <a:pPr eaLnBrk="1" hangingPunct="1"/>
            <a:r>
              <a:rPr lang="en-US" altLang="en-US" dirty="0"/>
              <a:t>Registration</a:t>
            </a:r>
          </a:p>
        </p:txBody>
      </p:sp>
      <p:sp>
        <p:nvSpPr>
          <p:cNvPr id="6" name="Rectangle 3">
            <a:extLst>
              <a:ext uri="{FF2B5EF4-FFF2-40B4-BE49-F238E27FC236}">
                <a16:creationId xmlns:a16="http://schemas.microsoft.com/office/drawing/2014/main" id="{CF827A8B-F311-5240-B90A-B70D8D65AC9C}"/>
              </a:ext>
            </a:extLst>
          </p:cNvPr>
          <p:cNvSpPr>
            <a:spLocks noChangeArrowheads="1"/>
          </p:cNvSpPr>
          <p:nvPr/>
        </p:nvSpPr>
        <p:spPr bwMode="auto">
          <a:xfrm>
            <a:off x="1888344" y="1666406"/>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Tree>
    <p:extLst>
      <p:ext uri="{BB962C8B-B14F-4D97-AF65-F5344CB8AC3E}">
        <p14:creationId xmlns:p14="http://schemas.microsoft.com/office/powerpoint/2010/main" val="41546719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1141411" y="305572"/>
            <a:ext cx="9905998" cy="1478570"/>
          </a:xfrm>
        </p:spPr>
        <p:txBody>
          <a:bodyPr/>
          <a:lstStyle/>
          <a:p>
            <a:pPr algn="ctr"/>
            <a:r>
              <a:rPr lang="en-US" dirty="0"/>
              <a:t>GOAL: Get atlas (what’s that?) to native diffusion space (what’s that?)</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1141411" y="666974"/>
            <a:ext cx="10444575" cy="5916706"/>
          </a:xfrm>
        </p:spPr>
        <p:txBody>
          <a:bodyPr>
            <a:normAutofit/>
          </a:bodyPr>
          <a:lstStyle/>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0" indent="0">
              <a:buNone/>
            </a:pPr>
            <a:endParaRPr lang="en-US" sz="1800" dirty="0"/>
          </a:p>
        </p:txBody>
      </p:sp>
      <p:pic>
        <p:nvPicPr>
          <p:cNvPr id="15" name="Picture 14">
            <a:extLst>
              <a:ext uri="{FF2B5EF4-FFF2-40B4-BE49-F238E27FC236}">
                <a16:creationId xmlns:a16="http://schemas.microsoft.com/office/drawing/2014/main" id="{53EF2BE0-29E2-BC43-9566-EA073DB37AA6}"/>
              </a:ext>
            </a:extLst>
          </p:cNvPr>
          <p:cNvPicPr>
            <a:picLocks noChangeAspect="1"/>
          </p:cNvPicPr>
          <p:nvPr/>
        </p:nvPicPr>
        <p:blipFill>
          <a:blip r:embed="rId3"/>
          <a:stretch>
            <a:fillRect/>
          </a:stretch>
        </p:blipFill>
        <p:spPr>
          <a:xfrm>
            <a:off x="2018363" y="2223335"/>
            <a:ext cx="3258325" cy="3921152"/>
          </a:xfrm>
          <a:prstGeom prst="rect">
            <a:avLst/>
          </a:prstGeom>
        </p:spPr>
      </p:pic>
      <p:grpSp>
        <p:nvGrpSpPr>
          <p:cNvPr id="5" name="Group 4">
            <a:extLst>
              <a:ext uri="{FF2B5EF4-FFF2-40B4-BE49-F238E27FC236}">
                <a16:creationId xmlns:a16="http://schemas.microsoft.com/office/drawing/2014/main" id="{9D27438B-8268-7D43-BB09-2D9AA443ED2E}"/>
              </a:ext>
            </a:extLst>
          </p:cNvPr>
          <p:cNvGrpSpPr/>
          <p:nvPr/>
        </p:nvGrpSpPr>
        <p:grpSpPr>
          <a:xfrm>
            <a:off x="5346515" y="1941693"/>
            <a:ext cx="5337906" cy="4484435"/>
            <a:chOff x="4886067" y="2198027"/>
            <a:chExt cx="4667419" cy="3921151"/>
          </a:xfrm>
        </p:grpSpPr>
        <p:pic>
          <p:nvPicPr>
            <p:cNvPr id="4" name="Picture 3">
              <a:extLst>
                <a:ext uri="{FF2B5EF4-FFF2-40B4-BE49-F238E27FC236}">
                  <a16:creationId xmlns:a16="http://schemas.microsoft.com/office/drawing/2014/main" id="{6D351D71-03D1-CD44-ACE8-8117CF98DFD5}"/>
                </a:ext>
              </a:extLst>
            </p:cNvPr>
            <p:cNvPicPr>
              <a:picLocks noChangeAspect="1"/>
            </p:cNvPicPr>
            <p:nvPr/>
          </p:nvPicPr>
          <p:blipFill rotWithShape="1">
            <a:blip r:embed="rId4"/>
            <a:srcRect t="17143" r="52018" b="38286"/>
            <a:stretch/>
          </p:blipFill>
          <p:spPr>
            <a:xfrm>
              <a:off x="4886067" y="2198027"/>
              <a:ext cx="3258326" cy="3921151"/>
            </a:xfrm>
            <a:prstGeom prst="rect">
              <a:avLst/>
            </a:prstGeom>
          </p:spPr>
        </p:pic>
        <p:pic>
          <p:nvPicPr>
            <p:cNvPr id="6" name="Picture 5">
              <a:extLst>
                <a:ext uri="{FF2B5EF4-FFF2-40B4-BE49-F238E27FC236}">
                  <a16:creationId xmlns:a16="http://schemas.microsoft.com/office/drawing/2014/main" id="{AABDB771-5174-5D47-BD7F-70F8B1BD0A68}"/>
                </a:ext>
              </a:extLst>
            </p:cNvPr>
            <p:cNvPicPr>
              <a:picLocks noChangeAspect="1"/>
            </p:cNvPicPr>
            <p:nvPr/>
          </p:nvPicPr>
          <p:blipFill rotWithShape="1">
            <a:blip r:embed="rId4"/>
            <a:srcRect l="79253" t="17143" b="38286"/>
            <a:stretch/>
          </p:blipFill>
          <p:spPr>
            <a:xfrm>
              <a:off x="8144624" y="2198027"/>
              <a:ext cx="1408862" cy="3921151"/>
            </a:xfrm>
            <a:prstGeom prst="rect">
              <a:avLst/>
            </a:prstGeom>
          </p:spPr>
        </p:pic>
      </p:grpSp>
    </p:spTree>
    <p:extLst>
      <p:ext uri="{BB962C8B-B14F-4D97-AF65-F5344CB8AC3E}">
        <p14:creationId xmlns:p14="http://schemas.microsoft.com/office/powerpoint/2010/main" val="1683221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932064" y="523652"/>
            <a:ext cx="10557079" cy="1478570"/>
          </a:xfrm>
        </p:spPr>
        <p:txBody>
          <a:bodyPr/>
          <a:lstStyle/>
          <a:p>
            <a:pPr algn="ctr"/>
            <a:r>
              <a:rPr lang="en-US" dirty="0"/>
              <a:t>Why not just register a </a:t>
            </a:r>
            <a:r>
              <a:rPr lang="en-US" dirty="0" err="1"/>
              <a:t>dMRI</a:t>
            </a:r>
            <a:r>
              <a:rPr lang="en-US" dirty="0"/>
              <a:t> directly to MNI-space like we do with fMRI?</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932064" y="1656097"/>
            <a:ext cx="10827679" cy="1011074"/>
          </a:xfrm>
        </p:spPr>
        <p:txBody>
          <a:bodyPr>
            <a:normAutofit/>
          </a:bodyPr>
          <a:lstStyle/>
          <a:p>
            <a:pPr marL="0" indent="0">
              <a:buNone/>
            </a:pPr>
            <a:endParaRPr lang="en-US" sz="2400" dirty="0">
              <a:latin typeface="+mn-lt"/>
            </a:endParaRPr>
          </a:p>
          <a:p>
            <a:pPr marL="0" indent="0">
              <a:buNone/>
            </a:pPr>
            <a:r>
              <a:rPr lang="en-US" sz="2400" dirty="0">
                <a:latin typeface="+mn-lt"/>
              </a:rPr>
              <a:t>This requires </a:t>
            </a:r>
            <a:r>
              <a:rPr lang="en-US" sz="2400" i="1" dirty="0">
                <a:latin typeface="+mn-lt"/>
              </a:rPr>
              <a:t>inter</a:t>
            </a:r>
            <a:r>
              <a:rPr lang="en-US" sz="2400" dirty="0">
                <a:latin typeface="+mn-lt"/>
              </a:rPr>
              <a:t>modal registrations, which presents a unique challenge for </a:t>
            </a:r>
            <a:r>
              <a:rPr lang="en-US" sz="2400" dirty="0" err="1">
                <a:latin typeface="+mn-lt"/>
              </a:rPr>
              <a:t>dMRI</a:t>
            </a:r>
            <a:r>
              <a:rPr lang="en-US" sz="2400" dirty="0">
                <a:latin typeface="+mn-lt"/>
              </a:rPr>
              <a:t>.</a:t>
            </a:r>
          </a:p>
        </p:txBody>
      </p:sp>
      <p:pic>
        <p:nvPicPr>
          <p:cNvPr id="4" name="CSD_field.png" descr="CSD_field.png">
            <a:extLst>
              <a:ext uri="{FF2B5EF4-FFF2-40B4-BE49-F238E27FC236}">
                <a16:creationId xmlns:a16="http://schemas.microsoft.com/office/drawing/2014/main" id="{BBFD9C48-3685-E947-8D2F-E4404FEC4D61}"/>
              </a:ext>
            </a:extLst>
          </p:cNvPr>
          <p:cNvPicPr>
            <a:picLocks noChangeAspect="1"/>
          </p:cNvPicPr>
          <p:nvPr/>
        </p:nvPicPr>
        <p:blipFill>
          <a:blip r:embed="rId3"/>
          <a:stretch>
            <a:fillRect/>
          </a:stretch>
        </p:blipFill>
        <p:spPr>
          <a:xfrm>
            <a:off x="2541545" y="3193559"/>
            <a:ext cx="1892239" cy="1349166"/>
          </a:xfrm>
          <a:prstGeom prst="rect">
            <a:avLst/>
          </a:prstGeom>
          <a:ln w="25400">
            <a:miter lim="400000"/>
          </a:ln>
          <a:effectLst>
            <a:outerShdw blurRad="317500" dist="152400" dir="5400000" rotWithShape="0">
              <a:srgbClr val="000000">
                <a:alpha val="70000"/>
              </a:srgbClr>
            </a:outerShdw>
          </a:effectLst>
        </p:spPr>
      </p:pic>
      <p:pic>
        <p:nvPicPr>
          <p:cNvPr id="5" name="CSD_field.png" descr="CSD_field.png">
            <a:extLst>
              <a:ext uri="{FF2B5EF4-FFF2-40B4-BE49-F238E27FC236}">
                <a16:creationId xmlns:a16="http://schemas.microsoft.com/office/drawing/2014/main" id="{673DDF68-AC57-704B-9A94-BDBB9755EF53}"/>
              </a:ext>
            </a:extLst>
          </p:cNvPr>
          <p:cNvPicPr>
            <a:picLocks/>
          </p:cNvPicPr>
          <p:nvPr/>
        </p:nvPicPr>
        <p:blipFill>
          <a:blip r:embed="rId3"/>
          <a:stretch>
            <a:fillRect/>
          </a:stretch>
        </p:blipFill>
        <p:spPr>
          <a:xfrm>
            <a:off x="6446741" y="3056125"/>
            <a:ext cx="1455170" cy="1624034"/>
          </a:xfrm>
          <a:prstGeom prst="rect">
            <a:avLst/>
          </a:prstGeom>
          <a:ln w="25400">
            <a:miter lim="400000"/>
          </a:ln>
          <a:effectLst>
            <a:outerShdw blurRad="317500" dist="152400" dir="5400000" rotWithShape="0">
              <a:srgbClr val="000000">
                <a:alpha val="70000"/>
              </a:srgbClr>
            </a:outerShdw>
          </a:effectLst>
        </p:spPr>
      </p:pic>
      <p:pic>
        <p:nvPicPr>
          <p:cNvPr id="6" name="CSD_field.png" descr="CSD_field.png">
            <a:extLst>
              <a:ext uri="{FF2B5EF4-FFF2-40B4-BE49-F238E27FC236}">
                <a16:creationId xmlns:a16="http://schemas.microsoft.com/office/drawing/2014/main" id="{41CFD107-34E8-4744-9A5E-CE1615DD9377}"/>
              </a:ext>
            </a:extLst>
          </p:cNvPr>
          <p:cNvPicPr>
            <a:picLocks noChangeAspect="1"/>
          </p:cNvPicPr>
          <p:nvPr/>
        </p:nvPicPr>
        <p:blipFill>
          <a:blip r:embed="rId3"/>
          <a:stretch>
            <a:fillRect/>
          </a:stretch>
        </p:blipFill>
        <p:spPr>
          <a:xfrm>
            <a:off x="2541545" y="4985181"/>
            <a:ext cx="1892238" cy="1349167"/>
          </a:xfrm>
          <a:prstGeom prst="rect">
            <a:avLst/>
          </a:prstGeom>
          <a:ln w="25400">
            <a:miter lim="400000"/>
          </a:ln>
          <a:effectLst>
            <a:outerShdw blurRad="317500" dist="152400" dir="5400000" rotWithShape="0">
              <a:srgbClr val="000000">
                <a:alpha val="70000"/>
              </a:srgbClr>
            </a:outerShdw>
          </a:effectLst>
        </p:spPr>
      </p:pic>
      <p:pic>
        <p:nvPicPr>
          <p:cNvPr id="8" name="Picture 7">
            <a:extLst>
              <a:ext uri="{FF2B5EF4-FFF2-40B4-BE49-F238E27FC236}">
                <a16:creationId xmlns:a16="http://schemas.microsoft.com/office/drawing/2014/main" id="{7D22FEB3-9964-894E-AC87-CEADE3094717}"/>
              </a:ext>
            </a:extLst>
          </p:cNvPr>
          <p:cNvPicPr>
            <a:picLocks noChangeAspect="1"/>
          </p:cNvPicPr>
          <p:nvPr/>
        </p:nvPicPr>
        <p:blipFill>
          <a:blip r:embed="rId4"/>
          <a:stretch>
            <a:fillRect/>
          </a:stretch>
        </p:blipFill>
        <p:spPr>
          <a:xfrm>
            <a:off x="5789035" y="4985181"/>
            <a:ext cx="2862099" cy="1521769"/>
          </a:xfrm>
          <a:prstGeom prst="rect">
            <a:avLst/>
          </a:prstGeom>
        </p:spPr>
      </p:pic>
      <p:cxnSp>
        <p:nvCxnSpPr>
          <p:cNvPr id="10" name="Straight Arrow Connector 9">
            <a:extLst>
              <a:ext uri="{FF2B5EF4-FFF2-40B4-BE49-F238E27FC236}">
                <a16:creationId xmlns:a16="http://schemas.microsoft.com/office/drawing/2014/main" id="{3720D387-8BFF-254C-A124-FE6179E8ABFA}"/>
              </a:ext>
            </a:extLst>
          </p:cNvPr>
          <p:cNvCxnSpPr>
            <a:cxnSpLocks/>
          </p:cNvCxnSpPr>
          <p:nvPr/>
        </p:nvCxnSpPr>
        <p:spPr>
          <a:xfrm>
            <a:off x="4526472" y="3932404"/>
            <a:ext cx="12625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B68C8F6-9642-C34B-BF0E-FEB15BA7FDA7}"/>
              </a:ext>
            </a:extLst>
          </p:cNvPr>
          <p:cNvCxnSpPr>
            <a:cxnSpLocks/>
          </p:cNvCxnSpPr>
          <p:nvPr/>
        </p:nvCxnSpPr>
        <p:spPr>
          <a:xfrm>
            <a:off x="4526472" y="5659764"/>
            <a:ext cx="126256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06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a:extLst>
              <a:ext uri="{FF2B5EF4-FFF2-40B4-BE49-F238E27FC236}">
                <a16:creationId xmlns:a16="http://schemas.microsoft.com/office/drawing/2014/main" id="{AD46B136-5028-304E-B95F-32B50053D1C8}"/>
              </a:ext>
            </a:extLst>
          </p:cNvPr>
          <p:cNvSpPr>
            <a:spLocks noGrp="1" noChangeArrowheads="1"/>
          </p:cNvSpPr>
          <p:nvPr>
            <p:ph type="ctrTitle"/>
          </p:nvPr>
        </p:nvSpPr>
        <p:spPr>
          <a:xfrm>
            <a:off x="2982118" y="2689225"/>
            <a:ext cx="6227763" cy="1479550"/>
          </a:xfrm>
        </p:spPr>
        <p:txBody>
          <a:bodyPr>
            <a:normAutofit fontScale="90000"/>
          </a:bodyPr>
          <a:lstStyle/>
          <a:p>
            <a:pPr eaLnBrk="1" hangingPunct="1"/>
            <a:r>
              <a:rPr lang="en-US" altLang="en-US" dirty="0"/>
              <a:t>A brief overview of diffusion MRI (</a:t>
            </a:r>
            <a:r>
              <a:rPr lang="en-US" altLang="en-US" dirty="0" err="1"/>
              <a:t>dMRI</a:t>
            </a:r>
            <a:r>
              <a:rPr lang="en-US" altLang="en-US" dirty="0"/>
              <a:t>)</a:t>
            </a:r>
          </a:p>
        </p:txBody>
      </p:sp>
      <p:sp>
        <p:nvSpPr>
          <p:cNvPr id="4098" name="Rectangle 6">
            <a:extLst>
              <a:ext uri="{FF2B5EF4-FFF2-40B4-BE49-F238E27FC236}">
                <a16:creationId xmlns:a16="http://schemas.microsoft.com/office/drawing/2014/main" id="{BFCE7EDA-E5AC-A145-B011-47A590964DC7}"/>
              </a:ext>
            </a:extLst>
          </p:cNvPr>
          <p:cNvSpPr>
            <a:spLocks noChangeArrowheads="1"/>
          </p:cNvSpPr>
          <p:nvPr/>
        </p:nvSpPr>
        <p:spPr bwMode="auto">
          <a:xfrm>
            <a:off x="4048125" y="-760413"/>
            <a:ext cx="1841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26541927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1323657" y="-293087"/>
            <a:ext cx="9905998" cy="1478570"/>
          </a:xfrm>
        </p:spPr>
        <p:txBody>
          <a:bodyPr/>
          <a:lstStyle/>
          <a:p>
            <a:pPr algn="ctr"/>
            <a:r>
              <a:rPr lang="en-US" dirty="0"/>
              <a:t>NDMG registration</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1141411" y="666974"/>
            <a:ext cx="10444575" cy="5916706"/>
          </a:xfrm>
        </p:spPr>
        <p:txBody>
          <a:bodyPr>
            <a:normAutofit/>
          </a:bodyPr>
          <a:lstStyle/>
          <a:p>
            <a:pPr marL="342900" indent="-342900">
              <a:buFont typeface="+mj-lt"/>
              <a:buAutoNum type="arabicPeriod"/>
            </a:pPr>
            <a:r>
              <a:rPr lang="en-US" sz="1800" dirty="0"/>
              <a:t>Learn </a:t>
            </a:r>
            <a:r>
              <a:rPr lang="en-US" sz="1800" dirty="0">
                <a:sym typeface="Wingdings" pitchFamily="2" charset="2"/>
              </a:rPr>
              <a:t>non-linear </a:t>
            </a:r>
            <a:r>
              <a:rPr lang="en-US" sz="1800" dirty="0"/>
              <a:t>T1w </a:t>
            </a:r>
            <a:r>
              <a:rPr lang="en-US" sz="1800" dirty="0">
                <a:sym typeface="Wingdings" pitchFamily="2" charset="2"/>
              </a:rPr>
              <a:t> MNI</a:t>
            </a: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r>
              <a:rPr lang="en-US" sz="1800" dirty="0"/>
              <a:t>Learn non-linear warp from Atlas </a:t>
            </a:r>
            <a:r>
              <a:rPr lang="en-US" sz="1800" dirty="0">
                <a:sym typeface="Wingdings" pitchFamily="2" charset="2"/>
              </a:rPr>
              <a:t> T1w in MNI space</a:t>
            </a: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r>
              <a:rPr lang="en-US" sz="1800" dirty="0">
                <a:sym typeface="Wingdings" pitchFamily="2" charset="2"/>
              </a:rPr>
              <a:t>Learn T1w  native </a:t>
            </a:r>
            <a:r>
              <a:rPr lang="en-US" sz="1800" dirty="0" err="1">
                <a:sym typeface="Wingdings" pitchFamily="2" charset="2"/>
              </a:rPr>
              <a:t>dMRI</a:t>
            </a:r>
            <a:r>
              <a:rPr lang="en-US" sz="1800" dirty="0">
                <a:sym typeface="Wingdings" pitchFamily="2" charset="2"/>
              </a:rPr>
              <a:t> (linear with ‘boundary-based’ tissue priors from T1w white-matter segmentation)</a:t>
            </a: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endParaRPr lang="en-US" sz="1800" dirty="0">
              <a:sym typeface="Wingdings" pitchFamily="2" charset="2"/>
            </a:endParaRPr>
          </a:p>
          <a:p>
            <a:pPr marL="342900" indent="-342900">
              <a:buFont typeface="+mj-lt"/>
              <a:buAutoNum type="arabicPeriod"/>
            </a:pPr>
            <a:r>
              <a:rPr lang="en-US" sz="1800" dirty="0">
                <a:sym typeface="Wingdings" pitchFamily="2" charset="2"/>
              </a:rPr>
              <a:t>Apply T1w MNI  </a:t>
            </a:r>
            <a:r>
              <a:rPr lang="en-US" sz="1800" dirty="0"/>
              <a:t>T1w (apply inverse of non-linear warp from (1)) </a:t>
            </a:r>
            <a:r>
              <a:rPr lang="en-US" sz="1800" dirty="0">
                <a:sym typeface="Wingdings" pitchFamily="2" charset="2"/>
              </a:rPr>
              <a:t> native </a:t>
            </a:r>
            <a:r>
              <a:rPr lang="en-US" sz="1800" dirty="0" err="1">
                <a:sym typeface="Wingdings" pitchFamily="2" charset="2"/>
              </a:rPr>
              <a:t>dMRI</a:t>
            </a:r>
            <a:r>
              <a:rPr lang="en-US" sz="1800" dirty="0">
                <a:sym typeface="Wingdings" pitchFamily="2" charset="2"/>
              </a:rPr>
              <a:t> (transform from (3))</a:t>
            </a:r>
            <a:endParaRPr lang="en-US" sz="1800" dirty="0"/>
          </a:p>
          <a:p>
            <a:pPr marL="342900" indent="-342900">
              <a:buFont typeface="+mj-lt"/>
              <a:buAutoNum type="arabicPeriod"/>
            </a:pPr>
            <a:endParaRPr lang="en-US" sz="1800" dirty="0"/>
          </a:p>
          <a:p>
            <a:pPr marL="342900" indent="-342900">
              <a:buFont typeface="+mj-lt"/>
              <a:buAutoNum type="arabicPeriod"/>
            </a:pPr>
            <a:endParaRPr lang="en-US" sz="1800" dirty="0"/>
          </a:p>
        </p:txBody>
      </p:sp>
      <p:grpSp>
        <p:nvGrpSpPr>
          <p:cNvPr id="13" name="Group 12">
            <a:extLst>
              <a:ext uri="{FF2B5EF4-FFF2-40B4-BE49-F238E27FC236}">
                <a16:creationId xmlns:a16="http://schemas.microsoft.com/office/drawing/2014/main" id="{892CFC91-7B76-F848-BE03-1757F41F6B25}"/>
              </a:ext>
            </a:extLst>
          </p:cNvPr>
          <p:cNvGrpSpPr/>
          <p:nvPr/>
        </p:nvGrpSpPr>
        <p:grpSpPr>
          <a:xfrm>
            <a:off x="1442485" y="1016351"/>
            <a:ext cx="2818251" cy="776850"/>
            <a:chOff x="4260177" y="1221368"/>
            <a:chExt cx="3815284" cy="1051682"/>
          </a:xfrm>
        </p:grpSpPr>
        <p:pic>
          <p:nvPicPr>
            <p:cNvPr id="5" name="Picture 4">
              <a:extLst>
                <a:ext uri="{FF2B5EF4-FFF2-40B4-BE49-F238E27FC236}">
                  <a16:creationId xmlns:a16="http://schemas.microsoft.com/office/drawing/2014/main" id="{4EE99C54-B513-BE45-95EE-4B8A07C5F441}"/>
                </a:ext>
              </a:extLst>
            </p:cNvPr>
            <p:cNvPicPr>
              <a:picLocks noChangeAspect="1"/>
            </p:cNvPicPr>
            <p:nvPr/>
          </p:nvPicPr>
          <p:blipFill>
            <a:blip r:embed="rId3"/>
            <a:stretch>
              <a:fillRect/>
            </a:stretch>
          </p:blipFill>
          <p:spPr>
            <a:xfrm>
              <a:off x="7321109" y="1232964"/>
              <a:ext cx="754352" cy="1028490"/>
            </a:xfrm>
            <a:prstGeom prst="rect">
              <a:avLst/>
            </a:prstGeom>
          </p:spPr>
        </p:pic>
        <p:pic>
          <p:nvPicPr>
            <p:cNvPr id="7" name="Picture 6">
              <a:extLst>
                <a:ext uri="{FF2B5EF4-FFF2-40B4-BE49-F238E27FC236}">
                  <a16:creationId xmlns:a16="http://schemas.microsoft.com/office/drawing/2014/main" id="{1AE9AE22-600C-BF41-8C79-7AE19C61728B}"/>
                </a:ext>
              </a:extLst>
            </p:cNvPr>
            <p:cNvPicPr>
              <a:picLocks noChangeAspect="1"/>
            </p:cNvPicPr>
            <p:nvPr/>
          </p:nvPicPr>
          <p:blipFill>
            <a:blip r:embed="rId4"/>
            <a:stretch>
              <a:fillRect/>
            </a:stretch>
          </p:blipFill>
          <p:spPr>
            <a:xfrm>
              <a:off x="4260177" y="1221368"/>
              <a:ext cx="886554" cy="1028490"/>
            </a:xfrm>
            <a:prstGeom prst="rect">
              <a:avLst/>
            </a:prstGeom>
          </p:spPr>
        </p:pic>
        <p:pic>
          <p:nvPicPr>
            <p:cNvPr id="9" name="Picture 8">
              <a:extLst>
                <a:ext uri="{FF2B5EF4-FFF2-40B4-BE49-F238E27FC236}">
                  <a16:creationId xmlns:a16="http://schemas.microsoft.com/office/drawing/2014/main" id="{8901D141-C9BE-2344-A334-9DD08C916154}"/>
                </a:ext>
              </a:extLst>
            </p:cNvPr>
            <p:cNvPicPr>
              <a:picLocks noChangeAspect="1"/>
            </p:cNvPicPr>
            <p:nvPr/>
          </p:nvPicPr>
          <p:blipFill>
            <a:blip r:embed="rId5"/>
            <a:stretch>
              <a:fillRect/>
            </a:stretch>
          </p:blipFill>
          <p:spPr>
            <a:xfrm>
              <a:off x="5752494" y="1232964"/>
              <a:ext cx="970618" cy="1040086"/>
            </a:xfrm>
            <a:prstGeom prst="rect">
              <a:avLst/>
            </a:prstGeom>
          </p:spPr>
        </p:pic>
        <p:cxnSp>
          <p:nvCxnSpPr>
            <p:cNvPr id="11" name="Straight Arrow Connector 10">
              <a:extLst>
                <a:ext uri="{FF2B5EF4-FFF2-40B4-BE49-F238E27FC236}">
                  <a16:creationId xmlns:a16="http://schemas.microsoft.com/office/drawing/2014/main" id="{8EB9B701-AEEB-F742-973F-36F360F262CE}"/>
                </a:ext>
              </a:extLst>
            </p:cNvPr>
            <p:cNvCxnSpPr/>
            <p:nvPr/>
          </p:nvCxnSpPr>
          <p:spPr>
            <a:xfrm>
              <a:off x="5292762" y="1747209"/>
              <a:ext cx="3442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Equal 11">
              <a:extLst>
                <a:ext uri="{FF2B5EF4-FFF2-40B4-BE49-F238E27FC236}">
                  <a16:creationId xmlns:a16="http://schemas.microsoft.com/office/drawing/2014/main" id="{ACDEE565-C7C4-674E-8D06-52736D3EB133}"/>
                </a:ext>
              </a:extLst>
            </p:cNvPr>
            <p:cNvSpPr/>
            <p:nvPr/>
          </p:nvSpPr>
          <p:spPr>
            <a:xfrm>
              <a:off x="6843629" y="1652206"/>
              <a:ext cx="333345" cy="43464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1" name="Group 20">
            <a:extLst>
              <a:ext uri="{FF2B5EF4-FFF2-40B4-BE49-F238E27FC236}">
                <a16:creationId xmlns:a16="http://schemas.microsoft.com/office/drawing/2014/main" id="{B89B8CB5-5D4A-E542-A12C-96629B0FC958}"/>
              </a:ext>
            </a:extLst>
          </p:cNvPr>
          <p:cNvGrpSpPr/>
          <p:nvPr/>
        </p:nvGrpSpPr>
        <p:grpSpPr>
          <a:xfrm>
            <a:off x="1442485" y="2251930"/>
            <a:ext cx="3022750" cy="817831"/>
            <a:chOff x="5537946" y="2466521"/>
            <a:chExt cx="3557376" cy="962479"/>
          </a:xfrm>
        </p:grpSpPr>
        <p:pic>
          <p:nvPicPr>
            <p:cNvPr id="15" name="Picture 14">
              <a:extLst>
                <a:ext uri="{FF2B5EF4-FFF2-40B4-BE49-F238E27FC236}">
                  <a16:creationId xmlns:a16="http://schemas.microsoft.com/office/drawing/2014/main" id="{53EF2BE0-29E2-BC43-9566-EA073DB37AA6}"/>
                </a:ext>
              </a:extLst>
            </p:cNvPr>
            <p:cNvPicPr>
              <a:picLocks noChangeAspect="1"/>
            </p:cNvPicPr>
            <p:nvPr/>
          </p:nvPicPr>
          <p:blipFill>
            <a:blip r:embed="rId6"/>
            <a:stretch>
              <a:fillRect/>
            </a:stretch>
          </p:blipFill>
          <p:spPr>
            <a:xfrm>
              <a:off x="5537946" y="2484895"/>
              <a:ext cx="784514" cy="944105"/>
            </a:xfrm>
            <a:prstGeom prst="rect">
              <a:avLst/>
            </a:prstGeom>
          </p:spPr>
        </p:pic>
        <p:pic>
          <p:nvPicPr>
            <p:cNvPr id="17" name="Picture 16">
              <a:extLst>
                <a:ext uri="{FF2B5EF4-FFF2-40B4-BE49-F238E27FC236}">
                  <a16:creationId xmlns:a16="http://schemas.microsoft.com/office/drawing/2014/main" id="{1A5934A5-0299-2C4B-B85C-6D889427F7A4}"/>
                </a:ext>
              </a:extLst>
            </p:cNvPr>
            <p:cNvPicPr>
              <a:picLocks noChangeAspect="1"/>
            </p:cNvPicPr>
            <p:nvPr/>
          </p:nvPicPr>
          <p:blipFill>
            <a:blip r:embed="rId7"/>
            <a:stretch>
              <a:fillRect/>
            </a:stretch>
          </p:blipFill>
          <p:spPr>
            <a:xfrm>
              <a:off x="8339004" y="2466521"/>
              <a:ext cx="756318" cy="944105"/>
            </a:xfrm>
            <a:prstGeom prst="rect">
              <a:avLst/>
            </a:prstGeom>
          </p:spPr>
        </p:pic>
        <p:pic>
          <p:nvPicPr>
            <p:cNvPr id="18" name="Picture 17">
              <a:extLst>
                <a:ext uri="{FF2B5EF4-FFF2-40B4-BE49-F238E27FC236}">
                  <a16:creationId xmlns:a16="http://schemas.microsoft.com/office/drawing/2014/main" id="{BCB25A4D-6D68-5A44-A0D3-356E14B69090}"/>
                </a:ext>
              </a:extLst>
            </p:cNvPr>
            <p:cNvPicPr>
              <a:picLocks noChangeAspect="1"/>
            </p:cNvPicPr>
            <p:nvPr/>
          </p:nvPicPr>
          <p:blipFill>
            <a:blip r:embed="rId5"/>
            <a:stretch>
              <a:fillRect/>
            </a:stretch>
          </p:blipFill>
          <p:spPr>
            <a:xfrm>
              <a:off x="6876234" y="2466521"/>
              <a:ext cx="881046" cy="944104"/>
            </a:xfrm>
            <a:prstGeom prst="rect">
              <a:avLst/>
            </a:prstGeom>
          </p:spPr>
        </p:pic>
        <p:cxnSp>
          <p:nvCxnSpPr>
            <p:cNvPr id="19" name="Straight Arrow Connector 18">
              <a:extLst>
                <a:ext uri="{FF2B5EF4-FFF2-40B4-BE49-F238E27FC236}">
                  <a16:creationId xmlns:a16="http://schemas.microsoft.com/office/drawing/2014/main" id="{4D97890F-A530-1A4E-80EE-4ACD2527692E}"/>
                </a:ext>
              </a:extLst>
            </p:cNvPr>
            <p:cNvCxnSpPr/>
            <p:nvPr/>
          </p:nvCxnSpPr>
          <p:spPr>
            <a:xfrm>
              <a:off x="6478553" y="2956946"/>
              <a:ext cx="2727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2C040E02-EF88-6A4A-961E-B3A472FF0C45}"/>
              </a:ext>
            </a:extLst>
          </p:cNvPr>
          <p:cNvGrpSpPr/>
          <p:nvPr/>
        </p:nvGrpSpPr>
        <p:grpSpPr>
          <a:xfrm>
            <a:off x="1442485" y="4015208"/>
            <a:ext cx="3243936" cy="836928"/>
            <a:chOff x="1442485" y="4015208"/>
            <a:chExt cx="3243936" cy="836928"/>
          </a:xfrm>
        </p:grpSpPr>
        <p:pic>
          <p:nvPicPr>
            <p:cNvPr id="22" name="Picture 21">
              <a:extLst>
                <a:ext uri="{FF2B5EF4-FFF2-40B4-BE49-F238E27FC236}">
                  <a16:creationId xmlns:a16="http://schemas.microsoft.com/office/drawing/2014/main" id="{1440CEAE-8BD3-0B4B-B225-D5EC5DBF72BC}"/>
                </a:ext>
              </a:extLst>
            </p:cNvPr>
            <p:cNvPicPr>
              <a:picLocks noChangeAspect="1"/>
            </p:cNvPicPr>
            <p:nvPr/>
          </p:nvPicPr>
          <p:blipFill>
            <a:blip r:embed="rId4"/>
            <a:stretch>
              <a:fillRect/>
            </a:stretch>
          </p:blipFill>
          <p:spPr>
            <a:xfrm>
              <a:off x="1442485" y="4015208"/>
              <a:ext cx="702394" cy="814846"/>
            </a:xfrm>
            <a:prstGeom prst="rect">
              <a:avLst/>
            </a:prstGeom>
          </p:spPr>
        </p:pic>
        <p:cxnSp>
          <p:nvCxnSpPr>
            <p:cNvPr id="28" name="Straight Arrow Connector 27">
              <a:extLst>
                <a:ext uri="{FF2B5EF4-FFF2-40B4-BE49-F238E27FC236}">
                  <a16:creationId xmlns:a16="http://schemas.microsoft.com/office/drawing/2014/main" id="{6A91D41B-648C-774F-9ABC-78839A88AF1E}"/>
                </a:ext>
              </a:extLst>
            </p:cNvPr>
            <p:cNvCxnSpPr/>
            <p:nvPr/>
          </p:nvCxnSpPr>
          <p:spPr>
            <a:xfrm>
              <a:off x="2241499" y="4438003"/>
              <a:ext cx="231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DC80F787-CAE2-2A44-BF4A-A58434F37E2F}"/>
                </a:ext>
              </a:extLst>
            </p:cNvPr>
            <p:cNvPicPr>
              <a:picLocks noChangeAspect="1"/>
            </p:cNvPicPr>
            <p:nvPr/>
          </p:nvPicPr>
          <p:blipFill>
            <a:blip r:embed="rId8"/>
            <a:stretch>
              <a:fillRect/>
            </a:stretch>
          </p:blipFill>
          <p:spPr>
            <a:xfrm>
              <a:off x="2530991" y="4034324"/>
              <a:ext cx="833074" cy="802219"/>
            </a:xfrm>
            <a:prstGeom prst="rect">
              <a:avLst/>
            </a:prstGeom>
          </p:spPr>
        </p:pic>
        <p:pic>
          <p:nvPicPr>
            <p:cNvPr id="34" name="Picture 33">
              <a:extLst>
                <a:ext uri="{FF2B5EF4-FFF2-40B4-BE49-F238E27FC236}">
                  <a16:creationId xmlns:a16="http://schemas.microsoft.com/office/drawing/2014/main" id="{7C948E71-072A-2644-AED4-8BEFC5320776}"/>
                </a:ext>
              </a:extLst>
            </p:cNvPr>
            <p:cNvPicPr>
              <a:picLocks noChangeAspect="1"/>
            </p:cNvPicPr>
            <p:nvPr/>
          </p:nvPicPr>
          <p:blipFill>
            <a:blip r:embed="rId9"/>
            <a:stretch>
              <a:fillRect/>
            </a:stretch>
          </p:blipFill>
          <p:spPr>
            <a:xfrm>
              <a:off x="3853347" y="4037271"/>
              <a:ext cx="833074" cy="814865"/>
            </a:xfrm>
            <a:prstGeom prst="rect">
              <a:avLst/>
            </a:prstGeom>
          </p:spPr>
        </p:pic>
      </p:grpSp>
      <p:grpSp>
        <p:nvGrpSpPr>
          <p:cNvPr id="6" name="Group 5">
            <a:extLst>
              <a:ext uri="{FF2B5EF4-FFF2-40B4-BE49-F238E27FC236}">
                <a16:creationId xmlns:a16="http://schemas.microsoft.com/office/drawing/2014/main" id="{B8C8ED77-FF9E-5943-AA50-582D90514A3A}"/>
              </a:ext>
            </a:extLst>
          </p:cNvPr>
          <p:cNvGrpSpPr/>
          <p:nvPr/>
        </p:nvGrpSpPr>
        <p:grpSpPr>
          <a:xfrm>
            <a:off x="1442485" y="5723598"/>
            <a:ext cx="4834171" cy="952443"/>
            <a:chOff x="1336237" y="5747163"/>
            <a:chExt cx="4834171" cy="952443"/>
          </a:xfrm>
        </p:grpSpPr>
        <p:pic>
          <p:nvPicPr>
            <p:cNvPr id="35" name="Picture 34">
              <a:extLst>
                <a:ext uri="{FF2B5EF4-FFF2-40B4-BE49-F238E27FC236}">
                  <a16:creationId xmlns:a16="http://schemas.microsoft.com/office/drawing/2014/main" id="{604C3154-5355-714F-9513-F63FC01C92D1}"/>
                </a:ext>
              </a:extLst>
            </p:cNvPr>
            <p:cNvPicPr>
              <a:picLocks noChangeAspect="1"/>
            </p:cNvPicPr>
            <p:nvPr/>
          </p:nvPicPr>
          <p:blipFill>
            <a:blip r:embed="rId7"/>
            <a:stretch>
              <a:fillRect/>
            </a:stretch>
          </p:blipFill>
          <p:spPr>
            <a:xfrm>
              <a:off x="1336237" y="5794701"/>
              <a:ext cx="642654" cy="802218"/>
            </a:xfrm>
            <a:prstGeom prst="rect">
              <a:avLst/>
            </a:prstGeom>
          </p:spPr>
        </p:pic>
        <p:cxnSp>
          <p:nvCxnSpPr>
            <p:cNvPr id="36" name="Straight Arrow Connector 35">
              <a:extLst>
                <a:ext uri="{FF2B5EF4-FFF2-40B4-BE49-F238E27FC236}">
                  <a16:creationId xmlns:a16="http://schemas.microsoft.com/office/drawing/2014/main" id="{0440B379-C403-1A4B-A5CF-078602C55C7D}"/>
                </a:ext>
              </a:extLst>
            </p:cNvPr>
            <p:cNvCxnSpPr/>
            <p:nvPr/>
          </p:nvCxnSpPr>
          <p:spPr>
            <a:xfrm>
              <a:off x="2108145" y="6195810"/>
              <a:ext cx="231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F227037A-EB6B-B04A-939B-55458D8C53D7}"/>
                </a:ext>
              </a:extLst>
            </p:cNvPr>
            <p:cNvPicPr>
              <a:picLocks noChangeAspect="1"/>
            </p:cNvPicPr>
            <p:nvPr/>
          </p:nvPicPr>
          <p:blipFill>
            <a:blip r:embed="rId10"/>
            <a:stretch>
              <a:fillRect/>
            </a:stretch>
          </p:blipFill>
          <p:spPr>
            <a:xfrm>
              <a:off x="3797876" y="5748755"/>
              <a:ext cx="901802" cy="894105"/>
            </a:xfrm>
            <a:prstGeom prst="rect">
              <a:avLst/>
            </a:prstGeom>
          </p:spPr>
        </p:pic>
        <p:pic>
          <p:nvPicPr>
            <p:cNvPr id="43" name="Picture 42">
              <a:extLst>
                <a:ext uri="{FF2B5EF4-FFF2-40B4-BE49-F238E27FC236}">
                  <a16:creationId xmlns:a16="http://schemas.microsoft.com/office/drawing/2014/main" id="{A02061F4-92B9-044E-AD80-4A09D7CACFF7}"/>
                </a:ext>
              </a:extLst>
            </p:cNvPr>
            <p:cNvPicPr>
              <a:picLocks noChangeAspect="1"/>
            </p:cNvPicPr>
            <p:nvPr/>
          </p:nvPicPr>
          <p:blipFill>
            <a:blip r:embed="rId9"/>
            <a:stretch>
              <a:fillRect/>
            </a:stretch>
          </p:blipFill>
          <p:spPr>
            <a:xfrm>
              <a:off x="2435074" y="5809139"/>
              <a:ext cx="833074" cy="814865"/>
            </a:xfrm>
            <a:prstGeom prst="rect">
              <a:avLst/>
            </a:prstGeom>
          </p:spPr>
        </p:pic>
        <p:cxnSp>
          <p:nvCxnSpPr>
            <p:cNvPr id="44" name="Straight Arrow Connector 43">
              <a:extLst>
                <a:ext uri="{FF2B5EF4-FFF2-40B4-BE49-F238E27FC236}">
                  <a16:creationId xmlns:a16="http://schemas.microsoft.com/office/drawing/2014/main" id="{8B7EF342-C808-3043-B66A-5A249815E34A}"/>
                </a:ext>
              </a:extLst>
            </p:cNvPr>
            <p:cNvCxnSpPr/>
            <p:nvPr/>
          </p:nvCxnSpPr>
          <p:spPr>
            <a:xfrm>
              <a:off x="3404781" y="6199385"/>
              <a:ext cx="231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56780116-0826-3A4D-90C4-1384923FF867}"/>
                </a:ext>
              </a:extLst>
            </p:cNvPr>
            <p:cNvPicPr>
              <a:picLocks noChangeAspect="1"/>
            </p:cNvPicPr>
            <p:nvPr/>
          </p:nvPicPr>
          <p:blipFill>
            <a:blip r:embed="rId11"/>
            <a:stretch>
              <a:fillRect/>
            </a:stretch>
          </p:blipFill>
          <p:spPr>
            <a:xfrm>
              <a:off x="5268606" y="5747163"/>
              <a:ext cx="901802" cy="952443"/>
            </a:xfrm>
            <a:prstGeom prst="rect">
              <a:avLst/>
            </a:prstGeom>
          </p:spPr>
        </p:pic>
      </p:grpSp>
      <p:sp>
        <p:nvSpPr>
          <p:cNvPr id="31" name="Equal 30">
            <a:extLst>
              <a:ext uri="{FF2B5EF4-FFF2-40B4-BE49-F238E27FC236}">
                <a16:creationId xmlns:a16="http://schemas.microsoft.com/office/drawing/2014/main" id="{6AAF4727-D327-334F-9CA3-19E55D427A1C}"/>
              </a:ext>
            </a:extLst>
          </p:cNvPr>
          <p:cNvSpPr/>
          <p:nvPr/>
        </p:nvSpPr>
        <p:spPr>
          <a:xfrm>
            <a:off x="3473625" y="2523931"/>
            <a:ext cx="246233" cy="3210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Equal 32">
            <a:extLst>
              <a:ext uri="{FF2B5EF4-FFF2-40B4-BE49-F238E27FC236}">
                <a16:creationId xmlns:a16="http://schemas.microsoft.com/office/drawing/2014/main" id="{06810904-4B19-6341-B5EE-28C93AE8B206}"/>
              </a:ext>
            </a:extLst>
          </p:cNvPr>
          <p:cNvSpPr/>
          <p:nvPr/>
        </p:nvSpPr>
        <p:spPr>
          <a:xfrm>
            <a:off x="3485589" y="4349875"/>
            <a:ext cx="246233" cy="3210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Equal 36">
            <a:extLst>
              <a:ext uri="{FF2B5EF4-FFF2-40B4-BE49-F238E27FC236}">
                <a16:creationId xmlns:a16="http://schemas.microsoft.com/office/drawing/2014/main" id="{A4B9E59C-707D-2942-A643-B1FF02CBAA04}"/>
              </a:ext>
            </a:extLst>
          </p:cNvPr>
          <p:cNvSpPr/>
          <p:nvPr/>
        </p:nvSpPr>
        <p:spPr>
          <a:xfrm>
            <a:off x="4967394" y="6030495"/>
            <a:ext cx="246233" cy="32106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23204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818575CE-5FD4-2349-9CD7-DA3C12D42D90}"/>
              </a:ext>
            </a:extLst>
          </p:cNvPr>
          <p:cNvSpPr>
            <a:spLocks noGrp="1" noChangeArrowheads="1"/>
          </p:cNvSpPr>
          <p:nvPr>
            <p:ph type="title"/>
          </p:nvPr>
        </p:nvSpPr>
        <p:spPr>
          <a:xfrm>
            <a:off x="992585" y="3326931"/>
            <a:ext cx="10206829" cy="641350"/>
          </a:xfrm>
        </p:spPr>
        <p:txBody>
          <a:bodyPr>
            <a:normAutofit fontScale="90000"/>
          </a:bodyPr>
          <a:lstStyle/>
          <a:p>
            <a:pPr algn="ctr" eaLnBrk="1" hangingPunct="1"/>
            <a:r>
              <a:rPr lang="en-US" altLang="en-US" dirty="0"/>
              <a:t>Estimate diffusion directions at each voxel</a:t>
            </a:r>
            <a:br>
              <a:rPr lang="en-US" altLang="en-US" dirty="0"/>
            </a:br>
            <a:r>
              <a:rPr lang="en-US" altLang="en-US" dirty="0"/>
              <a:t>(i.e. ‘Reconstruction’)</a:t>
            </a:r>
          </a:p>
        </p:txBody>
      </p:sp>
      <p:sp>
        <p:nvSpPr>
          <p:cNvPr id="6" name="Rectangle 3">
            <a:extLst>
              <a:ext uri="{FF2B5EF4-FFF2-40B4-BE49-F238E27FC236}">
                <a16:creationId xmlns:a16="http://schemas.microsoft.com/office/drawing/2014/main" id="{CF827A8B-F311-5240-B90A-B70D8D65AC9C}"/>
              </a:ext>
            </a:extLst>
          </p:cNvPr>
          <p:cNvSpPr>
            <a:spLocks noChangeArrowheads="1"/>
          </p:cNvSpPr>
          <p:nvPr/>
        </p:nvSpPr>
        <p:spPr bwMode="auto">
          <a:xfrm>
            <a:off x="1888344" y="1666406"/>
            <a:ext cx="802640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endParaRPr lang="en-US" altLang="en-US" sz="2000"/>
          </a:p>
        </p:txBody>
      </p:sp>
    </p:spTree>
    <p:extLst>
      <p:ext uri="{BB962C8B-B14F-4D97-AF65-F5344CB8AC3E}">
        <p14:creationId xmlns:p14="http://schemas.microsoft.com/office/powerpoint/2010/main" val="315246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5F5B1B8-3F5D-C24E-9682-3640F5C690F7}"/>
              </a:ext>
            </a:extLst>
          </p:cNvPr>
          <p:cNvSpPr>
            <a:spLocks noGrp="1" noChangeArrowheads="1"/>
          </p:cNvSpPr>
          <p:nvPr>
            <p:ph type="title"/>
          </p:nvPr>
        </p:nvSpPr>
        <p:spPr>
          <a:xfrm>
            <a:off x="2856035" y="335404"/>
            <a:ext cx="6441620" cy="641350"/>
          </a:xfrm>
        </p:spPr>
        <p:txBody>
          <a:bodyPr>
            <a:normAutofit fontScale="90000"/>
          </a:bodyPr>
          <a:lstStyle/>
          <a:p>
            <a:pPr eaLnBrk="1" hangingPunct="1"/>
            <a:r>
              <a:rPr lang="en-US" altLang="en-US" dirty="0"/>
              <a:t>How to represent diffusion</a:t>
            </a:r>
          </a:p>
        </p:txBody>
      </p:sp>
      <p:sp>
        <p:nvSpPr>
          <p:cNvPr id="5" name="Rectangle 3">
            <a:extLst>
              <a:ext uri="{FF2B5EF4-FFF2-40B4-BE49-F238E27FC236}">
                <a16:creationId xmlns:a16="http://schemas.microsoft.com/office/drawing/2014/main" id="{EB3EB8D7-FDB2-6848-9B42-6F4440C9169E}"/>
              </a:ext>
            </a:extLst>
          </p:cNvPr>
          <p:cNvSpPr>
            <a:spLocks noChangeArrowheads="1"/>
          </p:cNvSpPr>
          <p:nvPr/>
        </p:nvSpPr>
        <p:spPr bwMode="auto">
          <a:xfrm>
            <a:off x="1525255" y="4410128"/>
            <a:ext cx="7772400" cy="182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spcBef>
                <a:spcPct val="20000"/>
              </a:spcBef>
              <a:buFontTx/>
              <a:buChar char="•"/>
              <a:defRPr/>
            </a:pPr>
            <a:r>
              <a:rPr lang="en-US" sz="2000" dirty="0">
                <a:latin typeface="Georgia" charset="0"/>
                <a:ea typeface="ＭＳ Ｐゴシック" charset="0"/>
              </a:rPr>
              <a:t>At every voxel we want to know:</a:t>
            </a:r>
          </a:p>
          <a:p>
            <a:pPr marL="742950" lvl="1" indent="-285750" eaLnBrk="1" hangingPunct="1">
              <a:spcBef>
                <a:spcPct val="20000"/>
              </a:spcBef>
              <a:buFont typeface="Wingdings" charset="0"/>
              <a:buChar char="§"/>
              <a:defRPr/>
            </a:pPr>
            <a:r>
              <a:rPr lang="en-US" sz="2000" dirty="0">
                <a:latin typeface="Georgia" charset="0"/>
                <a:ea typeface="ＭＳ Ｐゴシック" charset="0"/>
              </a:rPr>
              <a:t>Is this in white matter?</a:t>
            </a:r>
          </a:p>
          <a:p>
            <a:pPr marL="742950" lvl="1" indent="-285750" eaLnBrk="1" hangingPunct="1">
              <a:spcBef>
                <a:spcPct val="20000"/>
              </a:spcBef>
              <a:buFont typeface="Wingdings" charset="0"/>
              <a:buChar char="§"/>
              <a:defRPr/>
            </a:pPr>
            <a:r>
              <a:rPr lang="en-US" sz="2000" dirty="0">
                <a:latin typeface="Georgia" charset="0"/>
                <a:ea typeface="ＭＳ Ｐゴシック" charset="0"/>
              </a:rPr>
              <a:t>If yes, what pathway(s) is it part of?</a:t>
            </a:r>
          </a:p>
          <a:p>
            <a:pPr marL="1143000" lvl="2" indent="-228600" eaLnBrk="1" hangingPunct="1">
              <a:spcBef>
                <a:spcPct val="20000"/>
              </a:spcBef>
              <a:buFont typeface="Symbol" charset="0"/>
              <a:buChar char=""/>
              <a:defRPr/>
            </a:pPr>
            <a:r>
              <a:rPr lang="en-US" sz="2000" dirty="0">
                <a:latin typeface="Georgia" charset="0"/>
                <a:ea typeface="ＭＳ Ｐゴシック" charset="0"/>
              </a:rPr>
              <a:t>What is the orientation of diffusion?</a:t>
            </a:r>
          </a:p>
          <a:p>
            <a:pPr marL="1143000" lvl="2" indent="-228600" eaLnBrk="1" hangingPunct="1">
              <a:spcBef>
                <a:spcPct val="20000"/>
              </a:spcBef>
              <a:buFont typeface="Symbol" charset="0"/>
              <a:buChar char=""/>
              <a:defRPr/>
            </a:pPr>
            <a:r>
              <a:rPr lang="en-US" sz="2000" dirty="0">
                <a:latin typeface="Georgia" charset="0"/>
                <a:ea typeface="ＭＳ Ｐゴシック" charset="0"/>
              </a:rPr>
              <a:t>What is the magnitude of diffusion?</a:t>
            </a:r>
          </a:p>
          <a:p>
            <a:pPr marL="342900" indent="-342900" eaLnBrk="1" hangingPunct="1">
              <a:spcBef>
                <a:spcPct val="20000"/>
              </a:spcBef>
              <a:buFontTx/>
              <a:buChar char="•"/>
              <a:defRPr/>
            </a:pPr>
            <a:r>
              <a:rPr lang="en-US" sz="2000" dirty="0">
                <a:latin typeface="Georgia" charset="0"/>
                <a:ea typeface="ＭＳ Ｐゴシック" charset="0"/>
              </a:rPr>
              <a:t>A standard T1-weighted image cannot capture all this!</a:t>
            </a:r>
          </a:p>
          <a:p>
            <a:pPr marL="342900" indent="-342900" eaLnBrk="1" hangingPunct="1">
              <a:spcBef>
                <a:spcPct val="20000"/>
              </a:spcBef>
              <a:defRPr/>
            </a:pPr>
            <a:r>
              <a:rPr lang="en-US" sz="2000" dirty="0">
                <a:latin typeface="Georgia" charset="0"/>
                <a:ea typeface="ＭＳ Ｐゴシック" charset="0"/>
              </a:rPr>
              <a:t> </a:t>
            </a:r>
          </a:p>
        </p:txBody>
      </p:sp>
      <p:pic>
        <p:nvPicPr>
          <p:cNvPr id="6" name="Picture 4" descr="Picture 3">
            <a:extLst>
              <a:ext uri="{FF2B5EF4-FFF2-40B4-BE49-F238E27FC236}">
                <a16:creationId xmlns:a16="http://schemas.microsoft.com/office/drawing/2014/main" id="{FFABDD8D-7077-E74F-B8D5-925C5C7C2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521" r="15167"/>
          <a:stretch>
            <a:fillRect/>
          </a:stretch>
        </p:blipFill>
        <p:spPr bwMode="auto">
          <a:xfrm>
            <a:off x="2571645" y="1232941"/>
            <a:ext cx="3124200" cy="27432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Picture 3">
            <a:extLst>
              <a:ext uri="{FF2B5EF4-FFF2-40B4-BE49-F238E27FC236}">
                <a16:creationId xmlns:a16="http://schemas.microsoft.com/office/drawing/2014/main" id="{86C44E4D-F16D-BD4F-8AE5-85658E8FF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436" t="13623" r="26089" b="6812"/>
          <a:stretch>
            <a:fillRect/>
          </a:stretch>
        </p:blipFill>
        <p:spPr bwMode="auto">
          <a:xfrm>
            <a:off x="6064145" y="1436141"/>
            <a:ext cx="2435225" cy="14954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16B91A48-5AF8-C141-91D0-9C8DDB4E5079}"/>
              </a:ext>
            </a:extLst>
          </p:cNvPr>
          <p:cNvSpPr>
            <a:spLocks noChangeArrowheads="1"/>
          </p:cNvSpPr>
          <p:nvPr/>
        </p:nvSpPr>
        <p:spPr bwMode="auto">
          <a:xfrm>
            <a:off x="3257445" y="1994941"/>
            <a:ext cx="762000" cy="495300"/>
          </a:xfrm>
          <a:prstGeom prst="rect">
            <a:avLst/>
          </a:prstGeom>
          <a:noFill/>
          <a:ln w="38100">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US">
              <a:solidFill>
                <a:srgbClr val="FFFF00"/>
              </a:solidFill>
              <a:latin typeface="Georgia" charset="0"/>
              <a:ea typeface="ＭＳ Ｐゴシック" charset="0"/>
            </a:endParaRPr>
          </a:p>
        </p:txBody>
      </p:sp>
      <p:sp>
        <p:nvSpPr>
          <p:cNvPr id="9" name="Line 7">
            <a:extLst>
              <a:ext uri="{FF2B5EF4-FFF2-40B4-BE49-F238E27FC236}">
                <a16:creationId xmlns:a16="http://schemas.microsoft.com/office/drawing/2014/main" id="{418967E0-6F92-F948-855D-3B95D60DE466}"/>
              </a:ext>
            </a:extLst>
          </p:cNvPr>
          <p:cNvSpPr>
            <a:spLocks noChangeShapeType="1"/>
          </p:cNvSpPr>
          <p:nvPr/>
        </p:nvSpPr>
        <p:spPr bwMode="auto">
          <a:xfrm flipV="1">
            <a:off x="4019445" y="1461541"/>
            <a:ext cx="2057400" cy="533400"/>
          </a:xfrm>
          <a:prstGeom prst="line">
            <a:avLst/>
          </a:prstGeom>
          <a:ln w="38100">
            <a:prstDash val="sysDash"/>
            <a:headEnd/>
            <a:tailEnd/>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10" name="Line 8">
            <a:extLst>
              <a:ext uri="{FF2B5EF4-FFF2-40B4-BE49-F238E27FC236}">
                <a16:creationId xmlns:a16="http://schemas.microsoft.com/office/drawing/2014/main" id="{45B153B9-0F91-804C-936E-BD492F8CC774}"/>
              </a:ext>
            </a:extLst>
          </p:cNvPr>
          <p:cNvSpPr>
            <a:spLocks noChangeShapeType="1"/>
          </p:cNvSpPr>
          <p:nvPr/>
        </p:nvSpPr>
        <p:spPr bwMode="auto">
          <a:xfrm>
            <a:off x="4019445" y="2477541"/>
            <a:ext cx="2057400" cy="431800"/>
          </a:xfrm>
          <a:prstGeom prst="line">
            <a:avLst/>
          </a:prstGeom>
          <a:ln w="38100">
            <a:prstDash val="sysDash"/>
            <a:headEnd/>
            <a:tailEnd/>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11" name="Rectangle 9">
            <a:extLst>
              <a:ext uri="{FF2B5EF4-FFF2-40B4-BE49-F238E27FC236}">
                <a16:creationId xmlns:a16="http://schemas.microsoft.com/office/drawing/2014/main" id="{D1B6FCF3-DBBD-A948-8395-7A8166B24873}"/>
              </a:ext>
            </a:extLst>
          </p:cNvPr>
          <p:cNvSpPr>
            <a:spLocks noChangeArrowheads="1"/>
          </p:cNvSpPr>
          <p:nvPr/>
        </p:nvSpPr>
        <p:spPr bwMode="auto">
          <a:xfrm>
            <a:off x="7575445" y="2464841"/>
            <a:ext cx="114300" cy="114300"/>
          </a:xfrm>
          <a:prstGeom prst="rect">
            <a:avLst/>
          </a:prstGeom>
          <a:noFill/>
          <a:ln w="38100">
            <a:headEnd/>
            <a:tailEnd/>
          </a:ln>
        </p:spPr>
        <p:style>
          <a:lnRef idx="2">
            <a:schemeClr val="accent2"/>
          </a:lnRef>
          <a:fillRef idx="1">
            <a:schemeClr val="lt1"/>
          </a:fillRef>
          <a:effectRef idx="0">
            <a:schemeClr val="accent2"/>
          </a:effectRef>
          <a:fontRef idx="minor">
            <a:schemeClr val="dk1"/>
          </a:fontRef>
        </p:style>
        <p:txBody>
          <a:bodyPr wrap="none" anchor="ctr"/>
          <a:lstStyle/>
          <a:p>
            <a:pPr>
              <a:defRPr/>
            </a:pPr>
            <a:endParaRPr lang="en-US">
              <a:latin typeface="Georgia" charset="0"/>
              <a:ea typeface="ＭＳ Ｐゴシック" charset="0"/>
            </a:endParaRPr>
          </a:p>
        </p:txBody>
      </p:sp>
      <p:sp>
        <p:nvSpPr>
          <p:cNvPr id="12" name="Line 10">
            <a:extLst>
              <a:ext uri="{FF2B5EF4-FFF2-40B4-BE49-F238E27FC236}">
                <a16:creationId xmlns:a16="http://schemas.microsoft.com/office/drawing/2014/main" id="{EA20030A-8306-3045-8B48-4765E0D5A13A}"/>
              </a:ext>
            </a:extLst>
          </p:cNvPr>
          <p:cNvSpPr>
            <a:spLocks noChangeShapeType="1"/>
          </p:cNvSpPr>
          <p:nvPr/>
        </p:nvSpPr>
        <p:spPr bwMode="auto">
          <a:xfrm flipV="1">
            <a:off x="7677045" y="2236241"/>
            <a:ext cx="1143000" cy="228600"/>
          </a:xfrm>
          <a:prstGeom prst="line">
            <a:avLst/>
          </a:prstGeom>
          <a:ln w="38100">
            <a:prstDash val="sysDash"/>
            <a:headEnd/>
            <a:tailEnd/>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13" name="Line 11">
            <a:extLst>
              <a:ext uri="{FF2B5EF4-FFF2-40B4-BE49-F238E27FC236}">
                <a16:creationId xmlns:a16="http://schemas.microsoft.com/office/drawing/2014/main" id="{7D69DB82-041C-A742-800B-3F8058EBE0F8}"/>
              </a:ext>
            </a:extLst>
          </p:cNvPr>
          <p:cNvSpPr>
            <a:spLocks noChangeShapeType="1"/>
          </p:cNvSpPr>
          <p:nvPr/>
        </p:nvSpPr>
        <p:spPr bwMode="auto">
          <a:xfrm>
            <a:off x="7715145" y="2591841"/>
            <a:ext cx="1130300" cy="203200"/>
          </a:xfrm>
          <a:prstGeom prst="line">
            <a:avLst/>
          </a:prstGeom>
          <a:ln w="38100">
            <a:prstDash val="sysDash"/>
            <a:headEnd/>
            <a:tailEnd/>
          </a:ln>
          <a:extLst>
            <a:ext uri="{909E8E84-426E-40DD-AFC4-6F175D3DCCD1}">
              <a14:hiddenFill xmlns:a14="http://schemas.microsoft.com/office/drawing/2010/main">
                <a:noFill/>
              </a14:hiddenFill>
            </a:ext>
          </a:extLst>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14" name="Rectangle 12">
            <a:extLst>
              <a:ext uri="{FF2B5EF4-FFF2-40B4-BE49-F238E27FC236}">
                <a16:creationId xmlns:a16="http://schemas.microsoft.com/office/drawing/2014/main" id="{6C551B47-2452-BB4D-A312-7EF3E70734A0}"/>
              </a:ext>
            </a:extLst>
          </p:cNvPr>
          <p:cNvSpPr>
            <a:spLocks noChangeArrowheads="1"/>
          </p:cNvSpPr>
          <p:nvPr/>
        </p:nvSpPr>
        <p:spPr bwMode="auto">
          <a:xfrm>
            <a:off x="8845445" y="2210841"/>
            <a:ext cx="609600" cy="60960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5" name="Line 13">
            <a:extLst>
              <a:ext uri="{FF2B5EF4-FFF2-40B4-BE49-F238E27FC236}">
                <a16:creationId xmlns:a16="http://schemas.microsoft.com/office/drawing/2014/main" id="{DF88ED43-6D57-A44C-9B0D-79A80452F13F}"/>
              </a:ext>
            </a:extLst>
          </p:cNvPr>
          <p:cNvSpPr>
            <a:spLocks noChangeShapeType="1"/>
          </p:cNvSpPr>
          <p:nvPr/>
        </p:nvSpPr>
        <p:spPr bwMode="auto">
          <a:xfrm>
            <a:off x="8896245" y="2401341"/>
            <a:ext cx="520700" cy="2413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pic>
        <p:nvPicPr>
          <p:cNvPr id="16" name="Picture 15">
            <a:extLst>
              <a:ext uri="{FF2B5EF4-FFF2-40B4-BE49-F238E27FC236}">
                <a16:creationId xmlns:a16="http://schemas.microsoft.com/office/drawing/2014/main" id="{40322F4B-28C1-D54B-9C7C-E973BFFA4A3E}"/>
              </a:ext>
            </a:extLst>
          </p:cNvPr>
          <p:cNvPicPr>
            <a:picLocks noChangeAspect="1"/>
          </p:cNvPicPr>
          <p:nvPr/>
        </p:nvPicPr>
        <p:blipFill>
          <a:blip r:embed="rId4"/>
          <a:stretch>
            <a:fillRect/>
          </a:stretch>
        </p:blipFill>
        <p:spPr>
          <a:xfrm>
            <a:off x="6064145" y="2956966"/>
            <a:ext cx="4710206" cy="1915353"/>
          </a:xfrm>
          <a:prstGeom prst="rect">
            <a:avLst/>
          </a:prstGeom>
        </p:spPr>
      </p:pic>
    </p:spTree>
    <p:extLst>
      <p:ext uri="{BB962C8B-B14F-4D97-AF65-F5344CB8AC3E}">
        <p14:creationId xmlns:p14="http://schemas.microsoft.com/office/powerpoint/2010/main" val="998611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5F40FED3-0013-0E41-AC77-D0BCC2AB418F}"/>
              </a:ext>
            </a:extLst>
          </p:cNvPr>
          <p:cNvSpPr>
            <a:spLocks noGrp="1" noChangeArrowheads="1"/>
          </p:cNvSpPr>
          <p:nvPr>
            <p:ph type="title"/>
          </p:nvPr>
        </p:nvSpPr>
        <p:spPr>
          <a:xfrm>
            <a:off x="3165004" y="275184"/>
            <a:ext cx="6038850" cy="641350"/>
          </a:xfrm>
        </p:spPr>
        <p:txBody>
          <a:bodyPr>
            <a:normAutofit fontScale="90000"/>
          </a:bodyPr>
          <a:lstStyle/>
          <a:p>
            <a:r>
              <a:rPr lang="en-US" altLang="en-US" dirty="0">
                <a:solidFill>
                  <a:schemeClr val="tx1"/>
                </a:solidFill>
              </a:rPr>
              <a:t>Simplest model: Tensor</a:t>
            </a:r>
          </a:p>
        </p:txBody>
      </p:sp>
      <p:sp>
        <p:nvSpPr>
          <p:cNvPr id="5" name="Rectangle 3">
            <a:extLst>
              <a:ext uri="{FF2B5EF4-FFF2-40B4-BE49-F238E27FC236}">
                <a16:creationId xmlns:a16="http://schemas.microsoft.com/office/drawing/2014/main" id="{B8902FA2-F858-1748-A548-2DAF5FA38F46}"/>
              </a:ext>
            </a:extLst>
          </p:cNvPr>
          <p:cNvSpPr>
            <a:spLocks noGrp="1" noChangeArrowheads="1"/>
          </p:cNvSpPr>
          <p:nvPr>
            <p:ph idx="1"/>
          </p:nvPr>
        </p:nvSpPr>
        <p:spPr>
          <a:xfrm>
            <a:off x="2004934" y="1205459"/>
            <a:ext cx="7772400" cy="990600"/>
          </a:xfrm>
        </p:spPr>
        <p:txBody>
          <a:bodyPr>
            <a:normAutofit fontScale="62500" lnSpcReduction="20000"/>
          </a:bodyPr>
          <a:lstStyle/>
          <a:p>
            <a:r>
              <a:rPr lang="en-US" altLang="en-US" dirty="0"/>
              <a:t>A tensor is a 3x3 symmetric, positive-definite matrix:</a:t>
            </a:r>
          </a:p>
          <a:p>
            <a:r>
              <a:rPr lang="en-US" altLang="en-US" dirty="0"/>
              <a:t>Eigenvectors </a:t>
            </a:r>
            <a:r>
              <a:rPr lang="en-US" altLang="en-US" dirty="0">
                <a:sym typeface="Wingdings" pitchFamily="2" charset="2"/>
              </a:rPr>
              <a:t></a:t>
            </a:r>
            <a:r>
              <a:rPr lang="en-US" altLang="en-US" dirty="0"/>
              <a:t> diffusion direction</a:t>
            </a:r>
          </a:p>
          <a:p>
            <a:r>
              <a:rPr lang="en-US" altLang="en-US" dirty="0"/>
              <a:t>Eigenvalues  </a:t>
            </a:r>
            <a:r>
              <a:rPr lang="en-US" altLang="en-US" dirty="0">
                <a:sym typeface="Wingdings" pitchFamily="2" charset="2"/>
              </a:rPr>
              <a:t></a:t>
            </a:r>
            <a:r>
              <a:rPr lang="en-US" altLang="en-US" dirty="0"/>
              <a:t> diffusion magnitude</a:t>
            </a:r>
          </a:p>
        </p:txBody>
      </p:sp>
      <p:sp>
        <p:nvSpPr>
          <p:cNvPr id="6" name="Oval 4">
            <a:extLst>
              <a:ext uri="{FF2B5EF4-FFF2-40B4-BE49-F238E27FC236}">
                <a16:creationId xmlns:a16="http://schemas.microsoft.com/office/drawing/2014/main" id="{473676ED-A7CD-8A47-9118-47286EFA10CD}"/>
              </a:ext>
            </a:extLst>
          </p:cNvPr>
          <p:cNvSpPr>
            <a:spLocks noChangeArrowheads="1"/>
          </p:cNvSpPr>
          <p:nvPr/>
        </p:nvSpPr>
        <p:spPr bwMode="auto">
          <a:xfrm>
            <a:off x="2851072" y="3363366"/>
            <a:ext cx="2209800" cy="2171700"/>
          </a:xfrm>
          <a:prstGeom prst="ellipse">
            <a:avLst/>
          </a:prstGeom>
          <a:gradFill rotWithShape="0">
            <a:gsLst>
              <a:gs pos="0">
                <a:srgbClr val="808080"/>
              </a:gs>
              <a:gs pos="100000">
                <a:srgbClr val="000000"/>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0"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7" name="Line 5">
            <a:extLst>
              <a:ext uri="{FF2B5EF4-FFF2-40B4-BE49-F238E27FC236}">
                <a16:creationId xmlns:a16="http://schemas.microsoft.com/office/drawing/2014/main" id="{0AF569A8-9A29-CB4C-B216-493F3E157DD5}"/>
              </a:ext>
            </a:extLst>
          </p:cNvPr>
          <p:cNvSpPr>
            <a:spLocks noChangeShapeType="1"/>
          </p:cNvSpPr>
          <p:nvPr/>
        </p:nvSpPr>
        <p:spPr bwMode="auto">
          <a:xfrm flipH="1" flipV="1">
            <a:off x="3943272" y="4366666"/>
            <a:ext cx="12700" cy="82550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Line 6">
            <a:extLst>
              <a:ext uri="{FF2B5EF4-FFF2-40B4-BE49-F238E27FC236}">
                <a16:creationId xmlns:a16="http://schemas.microsoft.com/office/drawing/2014/main" id="{60159898-3302-844D-9278-1CC216B4ED05}"/>
              </a:ext>
            </a:extLst>
          </p:cNvPr>
          <p:cNvSpPr>
            <a:spLocks noChangeShapeType="1"/>
          </p:cNvSpPr>
          <p:nvPr/>
        </p:nvSpPr>
        <p:spPr bwMode="auto">
          <a:xfrm>
            <a:off x="3943272" y="4379366"/>
            <a:ext cx="825500" cy="0"/>
          </a:xfrm>
          <a:prstGeom prst="line">
            <a:avLst/>
          </a:prstGeom>
          <a:noFill/>
          <a:ln w="25400">
            <a:solidFill>
              <a:schemeClr val="tx1"/>
            </a:solidFill>
            <a:round/>
            <a:headEnd type="oval"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Line 7">
            <a:extLst>
              <a:ext uri="{FF2B5EF4-FFF2-40B4-BE49-F238E27FC236}">
                <a16:creationId xmlns:a16="http://schemas.microsoft.com/office/drawing/2014/main" id="{5787A759-19A9-C644-85F5-3E72E80F0012}"/>
              </a:ext>
            </a:extLst>
          </p:cNvPr>
          <p:cNvSpPr>
            <a:spLocks noChangeShapeType="1"/>
          </p:cNvSpPr>
          <p:nvPr/>
        </p:nvSpPr>
        <p:spPr bwMode="auto">
          <a:xfrm flipH="1">
            <a:off x="3346372" y="4379366"/>
            <a:ext cx="596900" cy="5969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8">
            <a:extLst>
              <a:ext uri="{FF2B5EF4-FFF2-40B4-BE49-F238E27FC236}">
                <a16:creationId xmlns:a16="http://schemas.microsoft.com/office/drawing/2014/main" id="{AA5B0C66-B621-EF40-AA4B-C849BD5AB94B}"/>
              </a:ext>
            </a:extLst>
          </p:cNvPr>
          <p:cNvSpPr>
            <a:spLocks noChangeArrowheads="1"/>
          </p:cNvSpPr>
          <p:nvPr/>
        </p:nvSpPr>
        <p:spPr bwMode="auto">
          <a:xfrm>
            <a:off x="4066671" y="3964115"/>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1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1</a:t>
            </a:r>
          </a:p>
        </p:txBody>
      </p:sp>
      <p:sp>
        <p:nvSpPr>
          <p:cNvPr id="11" name="Rectangle 9">
            <a:extLst>
              <a:ext uri="{FF2B5EF4-FFF2-40B4-BE49-F238E27FC236}">
                <a16:creationId xmlns:a16="http://schemas.microsoft.com/office/drawing/2014/main" id="{7EEEF381-59A4-EB4B-9F37-A1FD71BBCDAD}"/>
              </a:ext>
            </a:extLst>
          </p:cNvPr>
          <p:cNvSpPr>
            <a:spLocks noChangeArrowheads="1"/>
          </p:cNvSpPr>
          <p:nvPr/>
        </p:nvSpPr>
        <p:spPr bwMode="auto">
          <a:xfrm>
            <a:off x="3141952" y="4265066"/>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2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2</a:t>
            </a:r>
          </a:p>
        </p:txBody>
      </p:sp>
      <p:sp>
        <p:nvSpPr>
          <p:cNvPr id="12" name="Rectangle 10">
            <a:extLst>
              <a:ext uri="{FF2B5EF4-FFF2-40B4-BE49-F238E27FC236}">
                <a16:creationId xmlns:a16="http://schemas.microsoft.com/office/drawing/2014/main" id="{4E0F8229-BB94-FC47-B709-B41D3E519BA0}"/>
              </a:ext>
            </a:extLst>
          </p:cNvPr>
          <p:cNvSpPr>
            <a:spLocks noChangeArrowheads="1"/>
          </p:cNvSpPr>
          <p:nvPr/>
        </p:nvSpPr>
        <p:spPr bwMode="auto">
          <a:xfrm>
            <a:off x="3972054" y="4646066"/>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3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3</a:t>
            </a:r>
          </a:p>
        </p:txBody>
      </p:sp>
      <p:sp>
        <p:nvSpPr>
          <p:cNvPr id="13" name="Oval 11">
            <a:extLst>
              <a:ext uri="{FF2B5EF4-FFF2-40B4-BE49-F238E27FC236}">
                <a16:creationId xmlns:a16="http://schemas.microsoft.com/office/drawing/2014/main" id="{D5222039-01A4-CD49-AD17-A37AAEC95038}"/>
              </a:ext>
            </a:extLst>
          </p:cNvPr>
          <p:cNvSpPr>
            <a:spLocks noChangeArrowheads="1"/>
          </p:cNvSpPr>
          <p:nvPr/>
        </p:nvSpPr>
        <p:spPr bwMode="auto">
          <a:xfrm>
            <a:off x="6508672" y="3706266"/>
            <a:ext cx="2209800" cy="1333500"/>
          </a:xfrm>
          <a:prstGeom prst="ellipse">
            <a:avLst/>
          </a:prstGeom>
          <a:gradFill rotWithShape="0">
            <a:gsLst>
              <a:gs pos="0">
                <a:srgbClr val="808080">
                  <a:alpha val="60001"/>
                </a:srgbClr>
              </a:gs>
              <a:gs pos="100000">
                <a:srgbClr val="000000"/>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14" name="Line 12">
            <a:extLst>
              <a:ext uri="{FF2B5EF4-FFF2-40B4-BE49-F238E27FC236}">
                <a16:creationId xmlns:a16="http://schemas.microsoft.com/office/drawing/2014/main" id="{BCB6EDE5-E20A-8548-ADB7-C46D68C2A472}"/>
              </a:ext>
            </a:extLst>
          </p:cNvPr>
          <p:cNvSpPr>
            <a:spLocks noChangeShapeType="1"/>
          </p:cNvSpPr>
          <p:nvPr/>
        </p:nvSpPr>
        <p:spPr bwMode="auto">
          <a:xfrm flipH="1" flipV="1">
            <a:off x="7600872" y="4290466"/>
            <a:ext cx="0" cy="431800"/>
          </a:xfrm>
          <a:prstGeom prst="line">
            <a:avLst/>
          </a:prstGeom>
          <a:noFill/>
          <a:ln w="254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a16="http://schemas.microsoft.com/office/drawing/2014/main" id="{43E00066-CFC0-2045-AA2E-E5B45D74BE8C}"/>
              </a:ext>
            </a:extLst>
          </p:cNvPr>
          <p:cNvSpPr>
            <a:spLocks noChangeShapeType="1"/>
          </p:cNvSpPr>
          <p:nvPr/>
        </p:nvSpPr>
        <p:spPr bwMode="auto">
          <a:xfrm>
            <a:off x="7600872" y="4303166"/>
            <a:ext cx="825500" cy="0"/>
          </a:xfrm>
          <a:prstGeom prst="line">
            <a:avLst/>
          </a:prstGeom>
          <a:noFill/>
          <a:ln w="25400">
            <a:solidFill>
              <a:schemeClr val="tx1"/>
            </a:solidFill>
            <a:round/>
            <a:headEnd type="oval"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a16="http://schemas.microsoft.com/office/drawing/2014/main" id="{E62BC6EC-B91F-7947-801A-41D0112A08D8}"/>
              </a:ext>
            </a:extLst>
          </p:cNvPr>
          <p:cNvSpPr>
            <a:spLocks noChangeShapeType="1"/>
          </p:cNvSpPr>
          <p:nvPr/>
        </p:nvSpPr>
        <p:spPr bwMode="auto">
          <a:xfrm flipH="1">
            <a:off x="7245272" y="4303166"/>
            <a:ext cx="355600" cy="3429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Rectangle 15">
            <a:extLst>
              <a:ext uri="{FF2B5EF4-FFF2-40B4-BE49-F238E27FC236}">
                <a16:creationId xmlns:a16="http://schemas.microsoft.com/office/drawing/2014/main" id="{8D2A455C-B9FC-4A4B-8BF0-B41EBFB0E159}"/>
              </a:ext>
            </a:extLst>
          </p:cNvPr>
          <p:cNvSpPr>
            <a:spLocks noChangeArrowheads="1"/>
          </p:cNvSpPr>
          <p:nvPr/>
        </p:nvSpPr>
        <p:spPr bwMode="auto">
          <a:xfrm>
            <a:off x="7661105" y="3920173"/>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1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1</a:t>
            </a:r>
          </a:p>
        </p:txBody>
      </p:sp>
      <p:sp>
        <p:nvSpPr>
          <p:cNvPr id="18" name="Rectangle 16">
            <a:extLst>
              <a:ext uri="{FF2B5EF4-FFF2-40B4-BE49-F238E27FC236}">
                <a16:creationId xmlns:a16="http://schemas.microsoft.com/office/drawing/2014/main" id="{CADCD53E-9827-4C4B-9123-7F4A55E255B8}"/>
              </a:ext>
            </a:extLst>
          </p:cNvPr>
          <p:cNvSpPr>
            <a:spLocks noChangeArrowheads="1"/>
          </p:cNvSpPr>
          <p:nvPr/>
        </p:nvSpPr>
        <p:spPr bwMode="auto">
          <a:xfrm>
            <a:off x="6785691" y="4122103"/>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2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2</a:t>
            </a:r>
          </a:p>
        </p:txBody>
      </p:sp>
      <p:sp>
        <p:nvSpPr>
          <p:cNvPr id="19" name="Rectangle 17">
            <a:extLst>
              <a:ext uri="{FF2B5EF4-FFF2-40B4-BE49-F238E27FC236}">
                <a16:creationId xmlns:a16="http://schemas.microsoft.com/office/drawing/2014/main" id="{4C13B1F9-9D12-C544-B46A-2C734879F7CB}"/>
              </a:ext>
            </a:extLst>
          </p:cNvPr>
          <p:cNvSpPr>
            <a:spLocks noChangeArrowheads="1"/>
          </p:cNvSpPr>
          <p:nvPr/>
        </p:nvSpPr>
        <p:spPr bwMode="auto">
          <a:xfrm>
            <a:off x="7596110" y="4366666"/>
            <a:ext cx="6062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dirty="0">
                <a:solidFill>
                  <a:srgbClr val="00B0F0"/>
                </a:solidFill>
                <a:latin typeface="Times New Roman" charset="0"/>
                <a:ea typeface="ＭＳ Ｐゴシック" charset="0"/>
                <a:sym typeface="Symbol" charset="0"/>
              </a:rPr>
              <a:t></a:t>
            </a:r>
            <a:r>
              <a:rPr lang="en-US" i="1" baseline="-25000" dirty="0">
                <a:solidFill>
                  <a:srgbClr val="00B0F0"/>
                </a:solidFill>
                <a:latin typeface="Times New Roman" charset="0"/>
                <a:ea typeface="ＭＳ Ｐゴシック" charset="0"/>
                <a:sym typeface="Symbol" charset="0"/>
              </a:rPr>
              <a:t>3 </a:t>
            </a:r>
            <a:r>
              <a:rPr lang="en-US" b="1" i="1" dirty="0">
                <a:solidFill>
                  <a:srgbClr val="00B0F0"/>
                </a:solidFill>
                <a:latin typeface="Times New Roman" charset="0"/>
                <a:ea typeface="ＭＳ Ｐゴシック" charset="0"/>
              </a:rPr>
              <a:t>e</a:t>
            </a:r>
            <a:r>
              <a:rPr lang="en-US" i="1" baseline="-25000" dirty="0">
                <a:solidFill>
                  <a:srgbClr val="00B0F0"/>
                </a:solidFill>
                <a:latin typeface="Times New Roman" charset="0"/>
                <a:ea typeface="ＭＳ Ｐゴシック" charset="0"/>
              </a:rPr>
              <a:t>3</a:t>
            </a:r>
          </a:p>
        </p:txBody>
      </p:sp>
      <p:sp>
        <p:nvSpPr>
          <p:cNvPr id="20" name="Rectangle 18">
            <a:extLst>
              <a:ext uri="{FF2B5EF4-FFF2-40B4-BE49-F238E27FC236}">
                <a16:creationId xmlns:a16="http://schemas.microsoft.com/office/drawing/2014/main" id="{4935ADB2-2922-094D-8DD1-4B1887C5806F}"/>
              </a:ext>
            </a:extLst>
          </p:cNvPr>
          <p:cNvSpPr>
            <a:spLocks noChangeArrowheads="1"/>
          </p:cNvSpPr>
          <p:nvPr/>
        </p:nvSpPr>
        <p:spPr bwMode="auto">
          <a:xfrm>
            <a:off x="2745053" y="2587078"/>
            <a:ext cx="2358338"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lang="en-US" sz="2000">
                <a:latin typeface="Georgia" charset="0"/>
                <a:ea typeface="ＭＳ Ｐゴシック" charset="0"/>
              </a:rPr>
              <a:t>Isotropic diffusion:</a:t>
            </a:r>
            <a:endParaRPr lang="en-US">
              <a:latin typeface="Georgia" charset="0"/>
              <a:ea typeface="ＭＳ Ｐゴシック" charset="0"/>
            </a:endParaRPr>
          </a:p>
          <a:p>
            <a:pPr algn="ctr">
              <a:defRPr/>
            </a:pPr>
            <a:r>
              <a:rPr lang="en-US" i="1">
                <a:latin typeface="Times New Roman" charset="0"/>
                <a:ea typeface="ＭＳ Ｐゴシック" charset="0"/>
                <a:sym typeface="Symbol" charset="0"/>
              </a:rPr>
              <a:t></a:t>
            </a:r>
            <a:r>
              <a:rPr lang="en-US" i="1" baseline="-25000">
                <a:latin typeface="Times New Roman" charset="0"/>
                <a:ea typeface="ＭＳ Ｐゴシック" charset="0"/>
                <a:sym typeface="Symbol" charset="0"/>
              </a:rPr>
              <a:t>1</a:t>
            </a:r>
            <a:r>
              <a:rPr lang="en-US" i="1">
                <a:latin typeface="Times New Roman" charset="0"/>
                <a:ea typeface="ＭＳ Ｐゴシック" charset="0"/>
                <a:sym typeface="Symbol" charset="0"/>
              </a:rPr>
              <a:t>  </a:t>
            </a:r>
            <a:r>
              <a:rPr lang="en-US" i="1" baseline="-25000">
                <a:latin typeface="Times New Roman" charset="0"/>
                <a:ea typeface="ＭＳ Ｐゴシック" charset="0"/>
                <a:sym typeface="Symbol" charset="0"/>
              </a:rPr>
              <a:t>2</a:t>
            </a:r>
            <a:r>
              <a:rPr lang="en-US" i="1">
                <a:latin typeface="Times New Roman" charset="0"/>
                <a:ea typeface="ＭＳ Ｐゴシック" charset="0"/>
                <a:sym typeface="Symbol" charset="0"/>
              </a:rPr>
              <a:t>  </a:t>
            </a:r>
            <a:r>
              <a:rPr lang="en-US" i="1" baseline="-25000">
                <a:latin typeface="Times New Roman" charset="0"/>
                <a:ea typeface="ＭＳ Ｐゴシック" charset="0"/>
                <a:sym typeface="Symbol" charset="0"/>
              </a:rPr>
              <a:t>3</a:t>
            </a:r>
          </a:p>
        </p:txBody>
      </p:sp>
      <p:sp>
        <p:nvSpPr>
          <p:cNvPr id="21" name="Text Box 19">
            <a:extLst>
              <a:ext uri="{FF2B5EF4-FFF2-40B4-BE49-F238E27FC236}">
                <a16:creationId xmlns:a16="http://schemas.microsoft.com/office/drawing/2014/main" id="{13F82FB5-F526-3645-B15D-BBD5589D6B84}"/>
              </a:ext>
            </a:extLst>
          </p:cNvPr>
          <p:cNvSpPr txBox="1">
            <a:spLocks noChangeArrowheads="1"/>
          </p:cNvSpPr>
          <p:nvPr/>
        </p:nvSpPr>
        <p:spPr bwMode="auto">
          <a:xfrm>
            <a:off x="5763177" y="2622003"/>
            <a:ext cx="3119765"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1" algn="ctr" eaLnBrk="1" hangingPunct="1">
              <a:lnSpc>
                <a:spcPct val="80000"/>
              </a:lnSpc>
              <a:spcBef>
                <a:spcPct val="20000"/>
              </a:spcBef>
              <a:defRPr/>
            </a:pPr>
            <a:r>
              <a:rPr lang="en-US" sz="2000">
                <a:latin typeface="Georgia" charset="0"/>
                <a:ea typeface="ＭＳ Ｐゴシック" charset="0"/>
              </a:rPr>
              <a:t>Anisotropic diffusion:</a:t>
            </a:r>
            <a:endParaRPr lang="en-US">
              <a:latin typeface="Georgia" charset="0"/>
              <a:ea typeface="ＭＳ Ｐゴシック" charset="0"/>
            </a:endParaRPr>
          </a:p>
          <a:p>
            <a:pPr lvl="1" algn="ctr" eaLnBrk="1" hangingPunct="1">
              <a:lnSpc>
                <a:spcPct val="80000"/>
              </a:lnSpc>
              <a:spcBef>
                <a:spcPct val="20000"/>
              </a:spcBef>
              <a:defRPr/>
            </a:pPr>
            <a:r>
              <a:rPr lang="en-US" i="1">
                <a:latin typeface="Times New Roman" charset="0"/>
                <a:ea typeface="ＭＳ Ｐゴシック" charset="0"/>
                <a:sym typeface="Symbol" charset="0"/>
              </a:rPr>
              <a:t></a:t>
            </a:r>
            <a:r>
              <a:rPr lang="en-US" i="1" baseline="-25000">
                <a:latin typeface="Times New Roman" charset="0"/>
                <a:ea typeface="ＭＳ Ｐゴシック" charset="0"/>
                <a:sym typeface="Symbol" charset="0"/>
              </a:rPr>
              <a:t>1</a:t>
            </a:r>
            <a:r>
              <a:rPr lang="en-US" i="1">
                <a:latin typeface="Times New Roman" charset="0"/>
                <a:ea typeface="ＭＳ Ｐゴシック" charset="0"/>
                <a:sym typeface="Symbol" charset="0"/>
              </a:rPr>
              <a:t> &gt;&gt; </a:t>
            </a:r>
            <a:r>
              <a:rPr lang="en-US" i="1" baseline="-25000">
                <a:latin typeface="Times New Roman" charset="0"/>
                <a:ea typeface="ＭＳ Ｐゴシック" charset="0"/>
                <a:sym typeface="Symbol" charset="0"/>
              </a:rPr>
              <a:t>2</a:t>
            </a:r>
            <a:r>
              <a:rPr lang="en-US" i="1">
                <a:latin typeface="Times New Roman" charset="0"/>
                <a:ea typeface="ＭＳ Ｐゴシック" charset="0"/>
                <a:sym typeface="Symbol" charset="0"/>
              </a:rPr>
              <a:t>  </a:t>
            </a:r>
            <a:r>
              <a:rPr lang="en-US" i="1" baseline="-25000">
                <a:latin typeface="Times New Roman" charset="0"/>
                <a:ea typeface="ＭＳ Ｐゴシック" charset="0"/>
                <a:sym typeface="Symbol" charset="0"/>
              </a:rPr>
              <a:t>3</a:t>
            </a:r>
          </a:p>
        </p:txBody>
      </p:sp>
      <p:sp>
        <p:nvSpPr>
          <p:cNvPr id="22" name="Rectangle 20">
            <a:extLst>
              <a:ext uri="{FF2B5EF4-FFF2-40B4-BE49-F238E27FC236}">
                <a16:creationId xmlns:a16="http://schemas.microsoft.com/office/drawing/2014/main" id="{1CCE0D74-BB35-9549-AC18-07E0F96D0A42}"/>
              </a:ext>
            </a:extLst>
          </p:cNvPr>
          <p:cNvSpPr>
            <a:spLocks noChangeArrowheads="1"/>
          </p:cNvSpPr>
          <p:nvPr/>
        </p:nvSpPr>
        <p:spPr bwMode="auto">
          <a:xfrm>
            <a:off x="1307267" y="5978923"/>
            <a:ext cx="9577466" cy="914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spcBef>
                <a:spcPct val="20000"/>
              </a:spcBef>
              <a:buFontTx/>
              <a:buChar char="•"/>
              <a:defRPr/>
            </a:pPr>
            <a:r>
              <a:rPr lang="en-US" sz="2000" dirty="0">
                <a:latin typeface="Georgia" charset="0"/>
                <a:ea typeface="ＭＳ Ｐゴシック" charset="0"/>
              </a:rPr>
              <a:t>Tensor </a:t>
            </a:r>
            <a:r>
              <a:rPr lang="en-US" sz="2000" dirty="0">
                <a:latin typeface="Georgia" charset="0"/>
                <a:ea typeface="ＭＳ Ｐゴシック" charset="0"/>
                <a:sym typeface="Wingdings" pitchFamily="2" charset="2"/>
              </a:rPr>
              <a:t> </a:t>
            </a:r>
            <a:r>
              <a:rPr lang="en-US" sz="2000" dirty="0">
                <a:latin typeface="Georgia" charset="0"/>
                <a:ea typeface="ＭＳ Ｐゴシック" charset="0"/>
              </a:rPr>
              <a:t>Ellipsoid = Likelihood of water molecule displacements at that voxel</a:t>
            </a:r>
          </a:p>
        </p:txBody>
      </p:sp>
      <p:grpSp>
        <p:nvGrpSpPr>
          <p:cNvPr id="23" name="Group 10">
            <a:extLst>
              <a:ext uri="{FF2B5EF4-FFF2-40B4-BE49-F238E27FC236}">
                <a16:creationId xmlns:a16="http://schemas.microsoft.com/office/drawing/2014/main" id="{84B9F35B-BD47-4644-AAD3-6FD0E5E6F112}"/>
              </a:ext>
            </a:extLst>
          </p:cNvPr>
          <p:cNvGrpSpPr>
            <a:grpSpLocks/>
          </p:cNvGrpSpPr>
          <p:nvPr/>
        </p:nvGrpSpPr>
        <p:grpSpPr bwMode="auto">
          <a:xfrm>
            <a:off x="7524734" y="1110703"/>
            <a:ext cx="2862264" cy="1295400"/>
            <a:chOff x="883" y="1632"/>
            <a:chExt cx="1803" cy="816"/>
          </a:xfrm>
        </p:grpSpPr>
        <p:sp>
          <p:nvSpPr>
            <p:cNvPr id="24" name="Text Box 11">
              <a:extLst>
                <a:ext uri="{FF2B5EF4-FFF2-40B4-BE49-F238E27FC236}">
                  <a16:creationId xmlns:a16="http://schemas.microsoft.com/office/drawing/2014/main" id="{E6933FC8-2B00-9C40-866E-F1E7398E4B8C}"/>
                </a:ext>
              </a:extLst>
            </p:cNvPr>
            <p:cNvSpPr txBox="1">
              <a:spLocks noChangeArrowheads="1"/>
            </p:cNvSpPr>
            <p:nvPr/>
          </p:nvSpPr>
          <p:spPr bwMode="auto">
            <a:xfrm>
              <a:off x="1530" y="1724"/>
              <a:ext cx="1156" cy="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defRPr/>
              </a:pPr>
              <a:r>
                <a:rPr lang="en-US" i="1" dirty="0">
                  <a:latin typeface="Times New Roman" charset="0"/>
                  <a:ea typeface="ＭＳ Ｐゴシック" charset="0"/>
                </a:rPr>
                <a:t>d</a:t>
              </a:r>
              <a:r>
                <a:rPr lang="en-US" i="1" baseline="-25000" dirty="0">
                  <a:latin typeface="Times New Roman" charset="0"/>
                  <a:ea typeface="ＭＳ Ｐゴシック" charset="0"/>
                </a:rPr>
                <a:t>11</a:t>
              </a:r>
              <a:r>
                <a:rPr lang="en-US" i="1" dirty="0">
                  <a:latin typeface="Times New Roman" charset="0"/>
                  <a:ea typeface="ＭＳ Ｐゴシック" charset="0"/>
                </a:rPr>
                <a:t> d</a:t>
              </a:r>
              <a:r>
                <a:rPr lang="en-US" i="1" baseline="-25000" dirty="0">
                  <a:latin typeface="Times New Roman" charset="0"/>
                  <a:ea typeface="ＭＳ Ｐゴシック" charset="0"/>
                </a:rPr>
                <a:t>12</a:t>
              </a:r>
              <a:r>
                <a:rPr lang="en-US" i="1" dirty="0">
                  <a:latin typeface="Times New Roman" charset="0"/>
                  <a:ea typeface="ＭＳ Ｐゴシック" charset="0"/>
                </a:rPr>
                <a:t> d</a:t>
              </a:r>
              <a:r>
                <a:rPr lang="en-US" i="1" baseline="-25000" dirty="0">
                  <a:latin typeface="Times New Roman" charset="0"/>
                  <a:ea typeface="ＭＳ Ｐゴシック" charset="0"/>
                </a:rPr>
                <a:t>13</a:t>
              </a:r>
              <a:r>
                <a:rPr lang="en-US" i="1" dirty="0">
                  <a:latin typeface="Times New Roman" charset="0"/>
                  <a:ea typeface="ＭＳ Ｐゴシック" charset="0"/>
                </a:rPr>
                <a:t> </a:t>
              </a:r>
            </a:p>
            <a:p>
              <a:pPr>
                <a:defRPr/>
              </a:pPr>
              <a:r>
                <a:rPr lang="en-US" i="1" dirty="0">
                  <a:latin typeface="Times New Roman" charset="0"/>
                  <a:ea typeface="ＭＳ Ｐゴシック" charset="0"/>
                </a:rPr>
                <a:t>d</a:t>
              </a:r>
              <a:r>
                <a:rPr lang="en-US" i="1" baseline="-25000" dirty="0">
                  <a:latin typeface="Times New Roman" charset="0"/>
                  <a:ea typeface="ＭＳ Ｐゴシック" charset="0"/>
                </a:rPr>
                <a:t>12</a:t>
              </a:r>
              <a:r>
                <a:rPr lang="en-US" i="1" dirty="0">
                  <a:latin typeface="Times New Roman" charset="0"/>
                  <a:ea typeface="ＭＳ Ｐゴシック" charset="0"/>
                </a:rPr>
                <a:t> d</a:t>
              </a:r>
              <a:r>
                <a:rPr lang="en-US" i="1" baseline="-25000" dirty="0">
                  <a:latin typeface="Times New Roman" charset="0"/>
                  <a:ea typeface="ＭＳ Ｐゴシック" charset="0"/>
                </a:rPr>
                <a:t>22</a:t>
              </a:r>
              <a:r>
                <a:rPr lang="en-US" i="1" dirty="0">
                  <a:latin typeface="Times New Roman" charset="0"/>
                  <a:ea typeface="ＭＳ Ｐゴシック" charset="0"/>
                </a:rPr>
                <a:t> d</a:t>
              </a:r>
              <a:r>
                <a:rPr lang="en-US" i="1" baseline="-25000" dirty="0">
                  <a:latin typeface="Times New Roman" charset="0"/>
                  <a:ea typeface="ＭＳ Ｐゴシック" charset="0"/>
                </a:rPr>
                <a:t>23</a:t>
              </a:r>
            </a:p>
            <a:p>
              <a:pPr>
                <a:defRPr/>
              </a:pPr>
              <a:r>
                <a:rPr lang="en-US" i="1" dirty="0">
                  <a:latin typeface="Times New Roman" charset="0"/>
                  <a:ea typeface="ＭＳ Ｐゴシック" charset="0"/>
                </a:rPr>
                <a:t>d</a:t>
              </a:r>
              <a:r>
                <a:rPr lang="en-US" i="1" baseline="-25000" dirty="0">
                  <a:latin typeface="Times New Roman" charset="0"/>
                  <a:ea typeface="ＭＳ Ｐゴシック" charset="0"/>
                </a:rPr>
                <a:t>13</a:t>
              </a:r>
              <a:r>
                <a:rPr lang="en-US" i="1" dirty="0">
                  <a:latin typeface="Times New Roman" charset="0"/>
                  <a:ea typeface="ＭＳ Ｐゴシック" charset="0"/>
                </a:rPr>
                <a:t> d</a:t>
              </a:r>
              <a:r>
                <a:rPr lang="en-US" i="1" baseline="-25000" dirty="0">
                  <a:latin typeface="Times New Roman" charset="0"/>
                  <a:ea typeface="ＭＳ Ｐゴシック" charset="0"/>
                </a:rPr>
                <a:t>23</a:t>
              </a:r>
              <a:r>
                <a:rPr lang="en-US" i="1" dirty="0">
                  <a:latin typeface="Times New Roman" charset="0"/>
                  <a:ea typeface="ＭＳ Ｐゴシック" charset="0"/>
                </a:rPr>
                <a:t> d</a:t>
              </a:r>
              <a:r>
                <a:rPr lang="en-US" i="1" baseline="-25000" dirty="0">
                  <a:latin typeface="Times New Roman" charset="0"/>
                  <a:ea typeface="ＭＳ Ｐゴシック" charset="0"/>
                </a:rPr>
                <a:t>33</a:t>
              </a:r>
            </a:p>
          </p:txBody>
        </p:sp>
        <p:sp>
          <p:nvSpPr>
            <p:cNvPr id="25" name="Text Box 12">
              <a:extLst>
                <a:ext uri="{FF2B5EF4-FFF2-40B4-BE49-F238E27FC236}">
                  <a16:creationId xmlns:a16="http://schemas.microsoft.com/office/drawing/2014/main" id="{E14311C3-76A4-3040-9966-AAA82475B2A5}"/>
                </a:ext>
              </a:extLst>
            </p:cNvPr>
            <p:cNvSpPr txBox="1">
              <a:spLocks noChangeArrowheads="1"/>
            </p:cNvSpPr>
            <p:nvPr/>
          </p:nvSpPr>
          <p:spPr bwMode="auto">
            <a:xfrm>
              <a:off x="883" y="1871"/>
              <a:ext cx="36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i="1">
                  <a:latin typeface="Georgia" charset="0"/>
                  <a:ea typeface="ＭＳ Ｐゴシック" charset="0"/>
                </a:rPr>
                <a:t>D</a:t>
              </a:r>
              <a:r>
                <a:rPr lang="en-US" i="1">
                  <a:latin typeface="Times New Roman" charset="0"/>
                  <a:ea typeface="ＭＳ Ｐゴシック" charset="0"/>
                </a:rPr>
                <a:t> =</a:t>
              </a:r>
            </a:p>
          </p:txBody>
        </p:sp>
        <p:sp>
          <p:nvSpPr>
            <p:cNvPr id="26" name="AutoShape 13">
              <a:extLst>
                <a:ext uri="{FF2B5EF4-FFF2-40B4-BE49-F238E27FC236}">
                  <a16:creationId xmlns:a16="http://schemas.microsoft.com/office/drawing/2014/main" id="{5405FD2E-9738-E247-B1D8-0EF2361B61D8}"/>
                </a:ext>
              </a:extLst>
            </p:cNvPr>
            <p:cNvSpPr>
              <a:spLocks/>
            </p:cNvSpPr>
            <p:nvPr/>
          </p:nvSpPr>
          <p:spPr bwMode="auto">
            <a:xfrm>
              <a:off x="1351" y="1632"/>
              <a:ext cx="104" cy="816"/>
            </a:xfrm>
            <a:prstGeom prst="leftBracket">
              <a:avLst>
                <a:gd name="adj" fmla="val 3124"/>
              </a:avLst>
            </a:prstGeom>
            <a:ln>
              <a:headEnd/>
              <a:tailEnd/>
            </a:ln>
          </p:spPr>
          <p:style>
            <a:lnRef idx="2">
              <a:schemeClr val="accent2"/>
            </a:lnRef>
            <a:fillRef idx="0">
              <a:schemeClr val="accent2"/>
            </a:fillRef>
            <a:effectRef idx="1">
              <a:schemeClr val="accent2"/>
            </a:effectRef>
            <a:fontRef idx="minor">
              <a:schemeClr val="tx1"/>
            </a:fontRef>
          </p:style>
          <p:txBody>
            <a:bodyPr wrap="none" anchor="ctr"/>
            <a:lstStyle/>
            <a:p>
              <a:pPr>
                <a:defRPr/>
              </a:pPr>
              <a:endParaRPr lang="en-US">
                <a:latin typeface="Georgia" charset="0"/>
                <a:ea typeface="ＭＳ Ｐゴシック" charset="0"/>
              </a:endParaRPr>
            </a:p>
          </p:txBody>
        </p:sp>
        <p:sp>
          <p:nvSpPr>
            <p:cNvPr id="27" name="AutoShape 14">
              <a:extLst>
                <a:ext uri="{FF2B5EF4-FFF2-40B4-BE49-F238E27FC236}">
                  <a16:creationId xmlns:a16="http://schemas.microsoft.com/office/drawing/2014/main" id="{81F77471-BB3F-A94D-BD3F-DDE3197B8F33}"/>
                </a:ext>
              </a:extLst>
            </p:cNvPr>
            <p:cNvSpPr>
              <a:spLocks/>
            </p:cNvSpPr>
            <p:nvPr/>
          </p:nvSpPr>
          <p:spPr bwMode="auto">
            <a:xfrm rot="10800000">
              <a:off x="2392" y="1632"/>
              <a:ext cx="104" cy="816"/>
            </a:xfrm>
            <a:prstGeom prst="leftBracket">
              <a:avLst>
                <a:gd name="adj" fmla="val 3124"/>
              </a:avLst>
            </a:prstGeom>
            <a:ln>
              <a:headEnd/>
              <a:tailEnd/>
            </a:ln>
          </p:spPr>
          <p:style>
            <a:lnRef idx="3">
              <a:schemeClr val="accent2"/>
            </a:lnRef>
            <a:fillRef idx="0">
              <a:schemeClr val="accent2"/>
            </a:fillRef>
            <a:effectRef idx="2">
              <a:schemeClr val="accent2"/>
            </a:effectRef>
            <a:fontRef idx="minor">
              <a:schemeClr val="tx1"/>
            </a:fontRef>
          </p:style>
          <p:txBody>
            <a:bodyPr wrap="none" anchor="ctr"/>
            <a:lstStyle/>
            <a:p>
              <a:pPr>
                <a:defRPr/>
              </a:pPr>
              <a:endParaRPr lang="en-US">
                <a:latin typeface="Georgia" charset="0"/>
                <a:ea typeface="ＭＳ Ｐゴシック" charset="0"/>
              </a:endParaRPr>
            </a:p>
          </p:txBody>
        </p:sp>
      </p:grpSp>
    </p:spTree>
    <p:extLst>
      <p:ext uri="{BB962C8B-B14F-4D97-AF65-F5344CB8AC3E}">
        <p14:creationId xmlns:p14="http://schemas.microsoft.com/office/powerpoint/2010/main" val="452590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9D77C8-9536-5043-8F04-D493422BDB5A}"/>
              </a:ext>
            </a:extLst>
          </p:cNvPr>
          <p:cNvSpPr>
            <a:spLocks noGrp="1"/>
          </p:cNvSpPr>
          <p:nvPr>
            <p:ph type="title"/>
          </p:nvPr>
        </p:nvSpPr>
        <p:spPr>
          <a:xfrm>
            <a:off x="2571306" y="346210"/>
            <a:ext cx="7049388" cy="646112"/>
          </a:xfrm>
        </p:spPr>
        <p:txBody>
          <a:bodyPr>
            <a:normAutofit fontScale="90000"/>
          </a:bodyPr>
          <a:lstStyle/>
          <a:p>
            <a:r>
              <a:rPr lang="en-US" altLang="en-US" dirty="0"/>
              <a:t>The many models of diffusion</a:t>
            </a:r>
          </a:p>
        </p:txBody>
      </p:sp>
      <p:sp>
        <p:nvSpPr>
          <p:cNvPr id="5" name="Oval 2">
            <a:extLst>
              <a:ext uri="{FF2B5EF4-FFF2-40B4-BE49-F238E27FC236}">
                <a16:creationId xmlns:a16="http://schemas.microsoft.com/office/drawing/2014/main" id="{7DE62E75-864A-9D41-A981-E41C28BF1FF5}"/>
              </a:ext>
            </a:extLst>
          </p:cNvPr>
          <p:cNvSpPr>
            <a:spLocks noChangeArrowheads="1"/>
          </p:cNvSpPr>
          <p:nvPr/>
        </p:nvSpPr>
        <p:spPr bwMode="auto">
          <a:xfrm>
            <a:off x="2707131" y="4416612"/>
            <a:ext cx="609600" cy="609600"/>
          </a:xfrm>
          <a:prstGeom prst="ellipse">
            <a:avLst/>
          </a:prstGeom>
          <a:solidFill>
            <a:srgbClr val="450606"/>
          </a:solidFill>
          <a:ln w="9525">
            <a:solidFill>
              <a:schemeClr val="tx1"/>
            </a:solidFill>
            <a:round/>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6" name="AutoShape 26">
            <a:extLst>
              <a:ext uri="{FF2B5EF4-FFF2-40B4-BE49-F238E27FC236}">
                <a16:creationId xmlns:a16="http://schemas.microsoft.com/office/drawing/2014/main" id="{9CDFC5FD-186B-4D4E-91E3-4833F297EB8D}"/>
              </a:ext>
            </a:extLst>
          </p:cNvPr>
          <p:cNvSpPr>
            <a:spLocks noChangeArrowheads="1"/>
          </p:cNvSpPr>
          <p:nvPr/>
        </p:nvSpPr>
        <p:spPr bwMode="auto">
          <a:xfrm rot="16200000">
            <a:off x="25245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7" name="AutoShape 27">
            <a:extLst>
              <a:ext uri="{FF2B5EF4-FFF2-40B4-BE49-F238E27FC236}">
                <a16:creationId xmlns:a16="http://schemas.microsoft.com/office/drawing/2014/main" id="{528D8DE3-EC08-AB4D-8933-49805B8C1326}"/>
              </a:ext>
            </a:extLst>
          </p:cNvPr>
          <p:cNvSpPr>
            <a:spLocks noChangeArrowheads="1"/>
          </p:cNvSpPr>
          <p:nvPr/>
        </p:nvSpPr>
        <p:spPr bwMode="auto">
          <a:xfrm rot="15095200">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8" name="AutoShape 28">
            <a:extLst>
              <a:ext uri="{FF2B5EF4-FFF2-40B4-BE49-F238E27FC236}">
                <a16:creationId xmlns:a16="http://schemas.microsoft.com/office/drawing/2014/main" id="{D8365796-F37B-3A41-899B-3D6417A4010A}"/>
              </a:ext>
            </a:extLst>
          </p:cNvPr>
          <p:cNvSpPr>
            <a:spLocks noChangeArrowheads="1"/>
          </p:cNvSpPr>
          <p:nvPr/>
        </p:nvSpPr>
        <p:spPr bwMode="auto">
          <a:xfrm rot="13874597">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9" name="AutoShape 29">
            <a:extLst>
              <a:ext uri="{FF2B5EF4-FFF2-40B4-BE49-F238E27FC236}">
                <a16:creationId xmlns:a16="http://schemas.microsoft.com/office/drawing/2014/main" id="{43B846AF-4685-0240-9281-6979E9F243F1}"/>
              </a:ext>
            </a:extLst>
          </p:cNvPr>
          <p:cNvSpPr>
            <a:spLocks noChangeArrowheads="1"/>
          </p:cNvSpPr>
          <p:nvPr/>
        </p:nvSpPr>
        <p:spPr bwMode="auto">
          <a:xfrm rot="12776050">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0" name="AutoShape 30">
            <a:extLst>
              <a:ext uri="{FF2B5EF4-FFF2-40B4-BE49-F238E27FC236}">
                <a16:creationId xmlns:a16="http://schemas.microsoft.com/office/drawing/2014/main" id="{58DDC9B4-9AEA-114A-9D9E-279A2CF43E24}"/>
              </a:ext>
            </a:extLst>
          </p:cNvPr>
          <p:cNvSpPr>
            <a:spLocks noChangeArrowheads="1"/>
          </p:cNvSpPr>
          <p:nvPr/>
        </p:nvSpPr>
        <p:spPr bwMode="auto">
          <a:xfrm rot="11767726">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1" name="AutoShape 31">
            <a:extLst>
              <a:ext uri="{FF2B5EF4-FFF2-40B4-BE49-F238E27FC236}">
                <a16:creationId xmlns:a16="http://schemas.microsoft.com/office/drawing/2014/main" id="{0F146D14-6FBE-1646-9919-BBDC133DD35C}"/>
              </a:ext>
            </a:extLst>
          </p:cNvPr>
          <p:cNvSpPr>
            <a:spLocks noChangeArrowheads="1"/>
          </p:cNvSpPr>
          <p:nvPr/>
        </p:nvSpPr>
        <p:spPr bwMode="auto">
          <a:xfrm>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2" name="AutoShape 32">
            <a:extLst>
              <a:ext uri="{FF2B5EF4-FFF2-40B4-BE49-F238E27FC236}">
                <a16:creationId xmlns:a16="http://schemas.microsoft.com/office/drawing/2014/main" id="{A6E7EEC0-C105-5D48-B5BC-F57ABF4657BF}"/>
              </a:ext>
            </a:extLst>
          </p:cNvPr>
          <p:cNvSpPr>
            <a:spLocks noChangeArrowheads="1"/>
          </p:cNvSpPr>
          <p:nvPr/>
        </p:nvSpPr>
        <p:spPr bwMode="auto">
          <a:xfrm rot="9832274" flipV="1">
            <a:off x="1918144" y="3330762"/>
            <a:ext cx="2179637" cy="168275"/>
          </a:xfrm>
          <a:prstGeom prst="leftRightArrow">
            <a:avLst>
              <a:gd name="adj1" fmla="val 50000"/>
              <a:gd name="adj2" fmla="val 259057"/>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3" name="AutoShape 33">
            <a:extLst>
              <a:ext uri="{FF2B5EF4-FFF2-40B4-BE49-F238E27FC236}">
                <a16:creationId xmlns:a16="http://schemas.microsoft.com/office/drawing/2014/main" id="{67C102F8-D088-2B40-B719-B4709BF00F83}"/>
              </a:ext>
            </a:extLst>
          </p:cNvPr>
          <p:cNvSpPr>
            <a:spLocks noChangeArrowheads="1"/>
          </p:cNvSpPr>
          <p:nvPr/>
        </p:nvSpPr>
        <p:spPr bwMode="auto">
          <a:xfrm rot="8823950" flipV="1">
            <a:off x="2524569" y="33498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4" name="AutoShape 34">
            <a:extLst>
              <a:ext uri="{FF2B5EF4-FFF2-40B4-BE49-F238E27FC236}">
                <a16:creationId xmlns:a16="http://schemas.microsoft.com/office/drawing/2014/main" id="{B4F1FAC3-3136-5C43-9FBA-CB61158880B0}"/>
              </a:ext>
            </a:extLst>
          </p:cNvPr>
          <p:cNvSpPr>
            <a:spLocks noChangeArrowheads="1"/>
          </p:cNvSpPr>
          <p:nvPr/>
        </p:nvSpPr>
        <p:spPr bwMode="auto">
          <a:xfrm rot="7725403" flipH="1">
            <a:off x="2511869" y="3362512"/>
            <a:ext cx="914400" cy="152400"/>
          </a:xfrm>
          <a:prstGeom prst="leftRightArrow">
            <a:avLst>
              <a:gd name="adj1" fmla="val 50000"/>
              <a:gd name="adj2" fmla="val 120000"/>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5" name="AutoShape 35">
            <a:extLst>
              <a:ext uri="{FF2B5EF4-FFF2-40B4-BE49-F238E27FC236}">
                <a16:creationId xmlns:a16="http://schemas.microsoft.com/office/drawing/2014/main" id="{E28A29F6-AE72-554C-9CD1-369753BC9AF4}"/>
              </a:ext>
            </a:extLst>
          </p:cNvPr>
          <p:cNvSpPr>
            <a:spLocks noChangeArrowheads="1"/>
          </p:cNvSpPr>
          <p:nvPr/>
        </p:nvSpPr>
        <p:spPr bwMode="auto">
          <a:xfrm rot="6504800" flipH="1">
            <a:off x="2257075" y="3363306"/>
            <a:ext cx="1449388" cy="152400"/>
          </a:xfrm>
          <a:prstGeom prst="leftRightArrow">
            <a:avLst>
              <a:gd name="adj1" fmla="val 50000"/>
              <a:gd name="adj2" fmla="val 190208"/>
            </a:avLst>
          </a:prstGeom>
          <a:solidFill>
            <a:schemeClr val="accent1"/>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6" name="AutoShape 36">
            <a:extLst>
              <a:ext uri="{FF2B5EF4-FFF2-40B4-BE49-F238E27FC236}">
                <a16:creationId xmlns:a16="http://schemas.microsoft.com/office/drawing/2014/main" id="{29FBD30D-41BB-BA46-9505-CB5D76770364}"/>
              </a:ext>
            </a:extLst>
          </p:cNvPr>
          <p:cNvSpPr>
            <a:spLocks noChangeArrowheads="1"/>
          </p:cNvSpPr>
          <p:nvPr/>
        </p:nvSpPr>
        <p:spPr bwMode="auto">
          <a:xfrm rot="16200000">
            <a:off x="2555525" y="2020281"/>
            <a:ext cx="912812" cy="152400"/>
          </a:xfrm>
          <a:prstGeom prst="leftRightArrow">
            <a:avLst>
              <a:gd name="adj1" fmla="val 50000"/>
              <a:gd name="adj2" fmla="val 119792"/>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7" name="AutoShape 37">
            <a:extLst>
              <a:ext uri="{FF2B5EF4-FFF2-40B4-BE49-F238E27FC236}">
                <a16:creationId xmlns:a16="http://schemas.microsoft.com/office/drawing/2014/main" id="{EC1B3156-B38C-EC4E-8B11-E3A113420C87}"/>
              </a:ext>
            </a:extLst>
          </p:cNvPr>
          <p:cNvSpPr>
            <a:spLocks noChangeArrowheads="1"/>
          </p:cNvSpPr>
          <p:nvPr/>
        </p:nvSpPr>
        <p:spPr bwMode="auto">
          <a:xfrm rot="15095200">
            <a:off x="2461069" y="2006787"/>
            <a:ext cx="1068388" cy="173037"/>
          </a:xfrm>
          <a:prstGeom prst="leftRightArrow">
            <a:avLst>
              <a:gd name="adj1" fmla="val 50000"/>
              <a:gd name="adj2" fmla="val 123487"/>
            </a:avLst>
          </a:prstGeom>
          <a:solidFill>
            <a:srgbClr val="80000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8" name="AutoShape 38">
            <a:extLst>
              <a:ext uri="{FF2B5EF4-FFF2-40B4-BE49-F238E27FC236}">
                <a16:creationId xmlns:a16="http://schemas.microsoft.com/office/drawing/2014/main" id="{FDEB2F73-17CF-FE4D-9A27-ADDDE0602D21}"/>
              </a:ext>
            </a:extLst>
          </p:cNvPr>
          <p:cNvSpPr>
            <a:spLocks noChangeArrowheads="1"/>
          </p:cNvSpPr>
          <p:nvPr/>
        </p:nvSpPr>
        <p:spPr bwMode="auto">
          <a:xfrm rot="13874597">
            <a:off x="2542825" y="2020281"/>
            <a:ext cx="912812" cy="152400"/>
          </a:xfrm>
          <a:prstGeom prst="leftRightArrow">
            <a:avLst>
              <a:gd name="adj1" fmla="val 50000"/>
              <a:gd name="adj2" fmla="val 119792"/>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9" name="AutoShape 39">
            <a:extLst>
              <a:ext uri="{FF2B5EF4-FFF2-40B4-BE49-F238E27FC236}">
                <a16:creationId xmlns:a16="http://schemas.microsoft.com/office/drawing/2014/main" id="{E0CBA1EF-B0EE-3F40-A897-DD8D5E2B7B46}"/>
              </a:ext>
            </a:extLst>
          </p:cNvPr>
          <p:cNvSpPr>
            <a:spLocks noChangeArrowheads="1"/>
          </p:cNvSpPr>
          <p:nvPr/>
        </p:nvSpPr>
        <p:spPr bwMode="auto">
          <a:xfrm rot="12776050">
            <a:off x="2542031" y="2021075"/>
            <a:ext cx="914400" cy="150812"/>
          </a:xfrm>
          <a:prstGeom prst="leftRightArrow">
            <a:avLst>
              <a:gd name="adj1" fmla="val 50000"/>
              <a:gd name="adj2" fmla="val 121264"/>
            </a:avLst>
          </a:prstGeom>
          <a:solidFill>
            <a:srgbClr val="230303"/>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0" name="AutoShape 40">
            <a:extLst>
              <a:ext uri="{FF2B5EF4-FFF2-40B4-BE49-F238E27FC236}">
                <a16:creationId xmlns:a16="http://schemas.microsoft.com/office/drawing/2014/main" id="{E1BE0087-81A0-D646-AB95-FC3B205F5FD2}"/>
              </a:ext>
            </a:extLst>
          </p:cNvPr>
          <p:cNvSpPr>
            <a:spLocks noChangeArrowheads="1"/>
          </p:cNvSpPr>
          <p:nvPr/>
        </p:nvSpPr>
        <p:spPr bwMode="auto">
          <a:xfrm rot="11767726">
            <a:off x="2542031" y="2021075"/>
            <a:ext cx="914400" cy="150812"/>
          </a:xfrm>
          <a:prstGeom prst="leftRightArrow">
            <a:avLst>
              <a:gd name="adj1" fmla="val 50000"/>
              <a:gd name="adj2" fmla="val 121264"/>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1" name="AutoShape 41">
            <a:extLst>
              <a:ext uri="{FF2B5EF4-FFF2-40B4-BE49-F238E27FC236}">
                <a16:creationId xmlns:a16="http://schemas.microsoft.com/office/drawing/2014/main" id="{5244FA47-FDE4-0C4B-A104-A62957DBA143}"/>
              </a:ext>
            </a:extLst>
          </p:cNvPr>
          <p:cNvSpPr>
            <a:spLocks noChangeArrowheads="1"/>
          </p:cNvSpPr>
          <p:nvPr/>
        </p:nvSpPr>
        <p:spPr bwMode="auto">
          <a:xfrm>
            <a:off x="2542031" y="2021075"/>
            <a:ext cx="914400" cy="150812"/>
          </a:xfrm>
          <a:prstGeom prst="leftRightArrow">
            <a:avLst>
              <a:gd name="adj1" fmla="val 50000"/>
              <a:gd name="adj2" fmla="val 121264"/>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2" name="AutoShape 42">
            <a:extLst>
              <a:ext uri="{FF2B5EF4-FFF2-40B4-BE49-F238E27FC236}">
                <a16:creationId xmlns:a16="http://schemas.microsoft.com/office/drawing/2014/main" id="{3C634298-EA99-6048-953F-B5286C01FB85}"/>
              </a:ext>
            </a:extLst>
          </p:cNvPr>
          <p:cNvSpPr>
            <a:spLocks noChangeArrowheads="1"/>
          </p:cNvSpPr>
          <p:nvPr/>
        </p:nvSpPr>
        <p:spPr bwMode="auto">
          <a:xfrm rot="9832274" flipV="1">
            <a:off x="1902269" y="2022662"/>
            <a:ext cx="2089150" cy="165100"/>
          </a:xfrm>
          <a:prstGeom prst="leftRightArrow">
            <a:avLst>
              <a:gd name="adj1" fmla="val 50000"/>
              <a:gd name="adj2" fmla="val 253077"/>
            </a:avLst>
          </a:prstGeom>
          <a:solidFill>
            <a:srgbClr val="FFF30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3" name="AutoShape 43">
            <a:extLst>
              <a:ext uri="{FF2B5EF4-FFF2-40B4-BE49-F238E27FC236}">
                <a16:creationId xmlns:a16="http://schemas.microsoft.com/office/drawing/2014/main" id="{1C70551B-2689-5345-92ED-38D38CA99FD9}"/>
              </a:ext>
            </a:extLst>
          </p:cNvPr>
          <p:cNvSpPr>
            <a:spLocks noChangeArrowheads="1"/>
          </p:cNvSpPr>
          <p:nvPr/>
        </p:nvSpPr>
        <p:spPr bwMode="auto">
          <a:xfrm rot="8823950" flipV="1">
            <a:off x="2554731" y="2008375"/>
            <a:ext cx="914400" cy="150812"/>
          </a:xfrm>
          <a:prstGeom prst="leftRightArrow">
            <a:avLst>
              <a:gd name="adj1" fmla="val 50000"/>
              <a:gd name="adj2" fmla="val 121264"/>
            </a:avLst>
          </a:prstGeom>
          <a:solidFill>
            <a:srgbClr val="23232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4" name="AutoShape 44">
            <a:extLst>
              <a:ext uri="{FF2B5EF4-FFF2-40B4-BE49-F238E27FC236}">
                <a16:creationId xmlns:a16="http://schemas.microsoft.com/office/drawing/2014/main" id="{D1647967-C29E-E14A-B600-96F2C5FFD614}"/>
              </a:ext>
            </a:extLst>
          </p:cNvPr>
          <p:cNvSpPr>
            <a:spLocks noChangeArrowheads="1"/>
          </p:cNvSpPr>
          <p:nvPr/>
        </p:nvSpPr>
        <p:spPr bwMode="auto">
          <a:xfrm rot="7725403" flipH="1">
            <a:off x="2542825" y="2020281"/>
            <a:ext cx="912812" cy="152400"/>
          </a:xfrm>
          <a:prstGeom prst="leftRightArrow">
            <a:avLst>
              <a:gd name="adj1" fmla="val 50000"/>
              <a:gd name="adj2" fmla="val 119792"/>
            </a:avLst>
          </a:prstGeom>
          <a:solidFill>
            <a:srgbClr val="450606"/>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5" name="AutoShape 45">
            <a:extLst>
              <a:ext uri="{FF2B5EF4-FFF2-40B4-BE49-F238E27FC236}">
                <a16:creationId xmlns:a16="http://schemas.microsoft.com/office/drawing/2014/main" id="{D16148F8-CA03-C848-A207-F3C78080AA04}"/>
              </a:ext>
            </a:extLst>
          </p:cNvPr>
          <p:cNvSpPr>
            <a:spLocks noChangeArrowheads="1"/>
          </p:cNvSpPr>
          <p:nvPr/>
        </p:nvSpPr>
        <p:spPr bwMode="auto">
          <a:xfrm rot="6504800" flipH="1">
            <a:off x="2288031" y="2019487"/>
            <a:ext cx="1447800" cy="152400"/>
          </a:xfrm>
          <a:prstGeom prst="leftRightArrow">
            <a:avLst>
              <a:gd name="adj1" fmla="val 50000"/>
              <a:gd name="adj2" fmla="val 190000"/>
            </a:avLst>
          </a:prstGeom>
          <a:solidFill>
            <a:srgbClr val="FF190E"/>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6" name="AutoShape 46">
            <a:extLst>
              <a:ext uri="{FF2B5EF4-FFF2-40B4-BE49-F238E27FC236}">
                <a16:creationId xmlns:a16="http://schemas.microsoft.com/office/drawing/2014/main" id="{868355CD-5BDB-9542-88CF-94E3B61A92A7}"/>
              </a:ext>
            </a:extLst>
          </p:cNvPr>
          <p:cNvSpPr>
            <a:spLocks noChangeArrowheads="1"/>
          </p:cNvSpPr>
          <p:nvPr/>
        </p:nvSpPr>
        <p:spPr bwMode="auto">
          <a:xfrm rot="9832274" flipV="1">
            <a:off x="1946719" y="4622987"/>
            <a:ext cx="2089150" cy="165100"/>
          </a:xfrm>
          <a:prstGeom prst="leftRightArrow">
            <a:avLst>
              <a:gd name="adj1" fmla="val 50000"/>
              <a:gd name="adj2" fmla="val 253077"/>
            </a:avLst>
          </a:prstGeom>
          <a:solidFill>
            <a:srgbClr val="FFF300"/>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7" name="AutoShape 47">
            <a:extLst>
              <a:ext uri="{FF2B5EF4-FFF2-40B4-BE49-F238E27FC236}">
                <a16:creationId xmlns:a16="http://schemas.microsoft.com/office/drawing/2014/main" id="{FA67ADB4-1057-BE4B-A77F-99B039DB13F3}"/>
              </a:ext>
            </a:extLst>
          </p:cNvPr>
          <p:cNvSpPr>
            <a:spLocks noChangeArrowheads="1"/>
          </p:cNvSpPr>
          <p:nvPr/>
        </p:nvSpPr>
        <p:spPr bwMode="auto">
          <a:xfrm rot="6504800" flipH="1">
            <a:off x="2288825" y="4620606"/>
            <a:ext cx="1446212" cy="152400"/>
          </a:xfrm>
          <a:prstGeom prst="leftRightArrow">
            <a:avLst>
              <a:gd name="adj1" fmla="val 50000"/>
              <a:gd name="adj2" fmla="val 189792"/>
            </a:avLst>
          </a:prstGeom>
          <a:solidFill>
            <a:srgbClr val="FF190E"/>
          </a:solidFill>
          <a:ln w="9525">
            <a:solidFill>
              <a:schemeClr val="tx1"/>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8" name="AutoShape 48">
            <a:extLst>
              <a:ext uri="{FF2B5EF4-FFF2-40B4-BE49-F238E27FC236}">
                <a16:creationId xmlns:a16="http://schemas.microsoft.com/office/drawing/2014/main" id="{51E256AA-A8AC-8D47-B953-9D5D9365D1CA}"/>
              </a:ext>
            </a:extLst>
          </p:cNvPr>
          <p:cNvSpPr>
            <a:spLocks noChangeArrowheads="1"/>
          </p:cNvSpPr>
          <p:nvPr/>
        </p:nvSpPr>
        <p:spPr bwMode="auto">
          <a:xfrm rot="8259370" flipV="1">
            <a:off x="2283269" y="5680262"/>
            <a:ext cx="1384300" cy="142875"/>
          </a:xfrm>
          <a:prstGeom prst="leftRightArrow">
            <a:avLst>
              <a:gd name="adj1" fmla="val 50000"/>
              <a:gd name="adj2" fmla="val 193778"/>
            </a:avLst>
          </a:prstGeom>
          <a:solidFill>
            <a:srgbClr val="FFA522">
              <a:alpha val="9000"/>
            </a:srgbClr>
          </a:solidFill>
          <a:ln w="9525">
            <a:solidFill>
              <a:schemeClr val="tx1">
                <a:alpha val="44000"/>
              </a:schemeClr>
            </a:solidFill>
            <a:miter lim="800000"/>
            <a:headEnd/>
            <a:tailEnd/>
          </a:ln>
        </p:spPr>
        <p:txBody>
          <a:bodyPr wrap="none" lIns="91397" tIns="45698" rIns="91397" bIns="45698"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graphicFrame>
        <p:nvGraphicFramePr>
          <p:cNvPr id="29" name="Group 4">
            <a:extLst>
              <a:ext uri="{FF2B5EF4-FFF2-40B4-BE49-F238E27FC236}">
                <a16:creationId xmlns:a16="http://schemas.microsoft.com/office/drawing/2014/main" id="{BAB48963-D3EC-D143-BF18-6CA422202A9D}"/>
              </a:ext>
            </a:extLst>
          </p:cNvPr>
          <p:cNvGraphicFramePr>
            <a:graphicFrameLocks noGrp="1"/>
          </p:cNvGraphicFramePr>
          <p:nvPr>
            <p:extLst>
              <p:ext uri="{D42A27DB-BD31-4B8C-83A1-F6EECF244321}">
                <p14:modId xmlns:p14="http://schemas.microsoft.com/office/powerpoint/2010/main" val="1614064666"/>
              </p:ext>
            </p:extLst>
          </p:nvPr>
        </p:nvGraphicFramePr>
        <p:xfrm>
          <a:off x="4224781" y="1521012"/>
          <a:ext cx="5395913" cy="4713288"/>
        </p:xfrm>
        <a:graphic>
          <a:graphicData uri="http://schemas.openxmlformats.org/drawingml/2006/table">
            <a:tbl>
              <a:tblPr/>
              <a:tblGrid>
                <a:gridCol w="5395913">
                  <a:extLst>
                    <a:ext uri="{9D8B030D-6E8A-4147-A177-3AD203B41FA5}">
                      <a16:colId xmlns:a16="http://schemas.microsoft.com/office/drawing/2014/main" val="20000"/>
                    </a:ext>
                  </a:extLst>
                </a:gridCol>
              </a:tblGrid>
              <a:tr h="127738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rPr>
                        <a:t>Variable number of fiber populations: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Probability distribution of fiber populations at different diffusion orientations </a:t>
                      </a:r>
                      <a:r>
                        <a:rPr kumimoji="0" lang="en-US" sz="1400" b="0" i="1" u="none" strike="noStrike" cap="none" normalizeH="0" baseline="0" dirty="0">
                          <a:ln>
                            <a:noFill/>
                          </a:ln>
                          <a:solidFill>
                            <a:schemeClr val="tx1"/>
                          </a:solidFill>
                          <a:effectLst/>
                          <a:latin typeface="Georgia" charset="0"/>
                          <a:ea typeface="ＭＳ Ｐゴシック" charset="0"/>
                          <a:cs typeface="ＭＳ Ｐゴシック" charset="0"/>
                        </a:rPr>
                        <a:t>and</a:t>
                      </a: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 magnitude (FOD, diffusion spectrum)</a:t>
                      </a:r>
                      <a:endPar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endParaRPr>
                    </a:p>
                  </a:txBody>
                  <a:tcPr marL="91433" marR="91433" marT="45717" marB="45717" horzOverflow="overflow">
                    <a:lnL w="190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0"/>
                  </a:ext>
                </a:extLst>
              </a:tr>
              <a:tr h="11872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rPr>
                        <a:t>Orientation distribution function (ODF):</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Probability distribution of spin diffusion (orientation only)</a:t>
                      </a:r>
                      <a:endPar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endParaRPr>
                    </a:p>
                  </a:txBody>
                  <a:tcPr marL="91433" marR="91433" marT="45717" marB="45717" horzOverflow="overflow">
                    <a:lnL w="190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1"/>
                  </a:ext>
                </a:extLst>
              </a:tr>
              <a:tr h="114292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Georgia" charset="0"/>
                          <a:ea typeface="ＭＳ Ｐゴシック" charset="0"/>
                          <a:cs typeface="ＭＳ Ｐゴシック" charset="0"/>
                        </a:rPr>
                        <a:t>Fixed number of fiber populations: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Diffusion orientation and magnitude for N compartments (mixture of tensors, ball-and-stick, </a:t>
                      </a:r>
                      <a:r>
                        <a:rPr kumimoji="0" lang="en-US" sz="1400" b="0" i="1" u="none" strike="noStrike" cap="none" normalizeH="0" baseline="0" dirty="0">
                          <a:ln>
                            <a:noFill/>
                          </a:ln>
                          <a:solidFill>
                            <a:schemeClr val="tx1"/>
                          </a:solidFill>
                          <a:effectLst/>
                          <a:latin typeface="Georgia" charset="0"/>
                          <a:ea typeface="ＭＳ Ｐゴシック" charset="0"/>
                          <a:cs typeface="ＭＳ Ｐゴシック" charset="0"/>
                        </a:rPr>
                        <a:t>etc.</a:t>
                      </a:r>
                      <a:r>
                        <a:rPr kumimoji="0" lang="en-US" sz="1400" b="0" i="0" u="none" strike="noStrike" cap="none" normalizeH="0" baseline="0" dirty="0">
                          <a:ln>
                            <a:noFill/>
                          </a:ln>
                          <a:solidFill>
                            <a:schemeClr val="tx1"/>
                          </a:solidFill>
                          <a:effectLst/>
                          <a:latin typeface="Georgia" charset="0"/>
                          <a:ea typeface="ＭＳ Ｐゴシック" charset="0"/>
                          <a:cs typeface="ＭＳ Ｐゴシック" charset="0"/>
                        </a:rPr>
                        <a:t>)</a:t>
                      </a:r>
                    </a:p>
                  </a:txBody>
                  <a:tcPr marL="91433" marR="91433" marT="45717" marB="45717" horzOverflow="overflow">
                    <a:lnL w="190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a:noFill/>
                    </a:lnTlToBr>
                    <a:lnBlToTr>
                      <a:noFill/>
                    </a:lnBlToTr>
                    <a:noFill/>
                  </a:tcPr>
                </a:tc>
                <a:extLst>
                  <a:ext uri="{0D108BD9-81ED-4DB2-BD59-A6C34878D82A}">
                    <a16:rowId xmlns:a16="http://schemas.microsoft.com/office/drawing/2014/main" val="10002"/>
                  </a:ext>
                </a:extLst>
              </a:tr>
              <a:tr h="110569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bg1">
                              <a:lumMod val="65000"/>
                            </a:schemeClr>
                          </a:solidFill>
                          <a:effectLst/>
                          <a:latin typeface="Georgia" charset="0"/>
                          <a:ea typeface="ＭＳ Ｐゴシック" charset="0"/>
                          <a:cs typeface="ＭＳ Ｐゴシック" charset="0"/>
                        </a:rPr>
                        <a:t>Tensor: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bg1">
                              <a:lumMod val="65000"/>
                            </a:schemeClr>
                          </a:solidFill>
                          <a:effectLst/>
                          <a:latin typeface="Georgia" charset="0"/>
                          <a:ea typeface="ＭＳ Ｐゴシック" charset="0"/>
                          <a:cs typeface="ＭＳ Ｐゴシック" charset="0"/>
                        </a:rPr>
                        <a:t>Single diffusion orientation and magnitude</a:t>
                      </a:r>
                    </a:p>
                  </a:txBody>
                  <a:tcPr marL="91433" marR="91433" marT="45717" marB="45717" horzOverflow="overflow">
                    <a:lnL w="1905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a:noFill/>
                    </a:lnT>
                    <a:lnB cap="flat">
                      <a:noFill/>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379685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ibreCrossings.png" descr="FibreCrossings.png">
            <a:extLst>
              <a:ext uri="{FF2B5EF4-FFF2-40B4-BE49-F238E27FC236}">
                <a16:creationId xmlns:a16="http://schemas.microsoft.com/office/drawing/2014/main" id="{D65F7C5E-A952-6345-A7B1-91F303BF62F7}"/>
              </a:ext>
            </a:extLst>
          </p:cNvPr>
          <p:cNvPicPr>
            <a:picLocks noChangeAspect="1"/>
          </p:cNvPicPr>
          <p:nvPr/>
        </p:nvPicPr>
        <p:blipFill rotWithShape="1">
          <a:blip r:embed="rId3"/>
          <a:srcRect b="44602"/>
          <a:stretch/>
        </p:blipFill>
        <p:spPr>
          <a:xfrm>
            <a:off x="1755162" y="1825842"/>
            <a:ext cx="8681675" cy="3206316"/>
          </a:xfrm>
          <a:prstGeom prst="rect">
            <a:avLst/>
          </a:prstGeom>
          <a:ln w="12700">
            <a:miter lim="400000"/>
          </a:ln>
        </p:spPr>
      </p:pic>
    </p:spTree>
    <p:extLst>
      <p:ext uri="{BB962C8B-B14F-4D97-AF65-F5344CB8AC3E}">
        <p14:creationId xmlns:p14="http://schemas.microsoft.com/office/powerpoint/2010/main" val="2953298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SD_field.png" descr="CSD_field.png">
            <a:extLst>
              <a:ext uri="{FF2B5EF4-FFF2-40B4-BE49-F238E27FC236}">
                <a16:creationId xmlns:a16="http://schemas.microsoft.com/office/drawing/2014/main" id="{C2525BFE-83F4-954E-A0F1-817A86AAED5C}"/>
              </a:ext>
            </a:extLst>
          </p:cNvPr>
          <p:cNvPicPr>
            <a:picLocks noChangeAspect="1"/>
          </p:cNvPicPr>
          <p:nvPr/>
        </p:nvPicPr>
        <p:blipFill>
          <a:blip r:embed="rId2"/>
          <a:stretch>
            <a:fillRect/>
          </a:stretch>
        </p:blipFill>
        <p:spPr>
          <a:xfrm>
            <a:off x="1828800" y="254833"/>
            <a:ext cx="8784237" cy="6263161"/>
          </a:xfrm>
          <a:prstGeom prst="rect">
            <a:avLst/>
          </a:prstGeom>
          <a:ln w="25400">
            <a:miter lim="400000"/>
          </a:ln>
          <a:effectLst>
            <a:outerShdw blurRad="317500" dist="152400" dir="5400000" rotWithShape="0">
              <a:srgbClr val="000000">
                <a:alpha val="70000"/>
              </a:srgbClr>
            </a:outerShdw>
          </a:effectLst>
        </p:spPr>
      </p:pic>
    </p:spTree>
    <p:extLst>
      <p:ext uri="{BB962C8B-B14F-4D97-AF65-F5344CB8AC3E}">
        <p14:creationId xmlns:p14="http://schemas.microsoft.com/office/powerpoint/2010/main" val="3781422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4779-A2AD-3C43-B544-EDB97524A6A9}"/>
              </a:ext>
            </a:extLst>
          </p:cNvPr>
          <p:cNvSpPr>
            <a:spLocks noGrp="1"/>
          </p:cNvSpPr>
          <p:nvPr>
            <p:ph type="title"/>
          </p:nvPr>
        </p:nvSpPr>
        <p:spPr>
          <a:xfrm>
            <a:off x="2585229" y="568960"/>
            <a:ext cx="7021541" cy="2308105"/>
          </a:xfrm>
        </p:spPr>
        <p:txBody>
          <a:bodyPr>
            <a:normAutofit/>
          </a:bodyPr>
          <a:lstStyle/>
          <a:p>
            <a:pPr algn="ctr"/>
            <a:r>
              <a:rPr lang="en-US" dirty="0"/>
              <a:t>NDMG R</a:t>
            </a:r>
            <a:r>
              <a:rPr lang="en-US" altLang="en-US" dirty="0"/>
              <a:t>econstruction</a:t>
            </a:r>
            <a:endParaRPr lang="en-US" dirty="0"/>
          </a:p>
        </p:txBody>
      </p:sp>
      <p:sp>
        <p:nvSpPr>
          <p:cNvPr id="3" name="Content Placeholder 2">
            <a:extLst>
              <a:ext uri="{FF2B5EF4-FFF2-40B4-BE49-F238E27FC236}">
                <a16:creationId xmlns:a16="http://schemas.microsoft.com/office/drawing/2014/main" id="{5A318BA4-D7D4-164D-AAAF-F6D9B19A337A}"/>
              </a:ext>
            </a:extLst>
          </p:cNvPr>
          <p:cNvSpPr>
            <a:spLocks noGrp="1"/>
          </p:cNvSpPr>
          <p:nvPr>
            <p:ph idx="1"/>
          </p:nvPr>
        </p:nvSpPr>
        <p:spPr>
          <a:xfrm>
            <a:off x="2585229" y="3522701"/>
            <a:ext cx="9905999" cy="4468305"/>
          </a:xfrm>
        </p:spPr>
        <p:txBody>
          <a:bodyPr>
            <a:normAutofit/>
          </a:bodyPr>
          <a:lstStyle/>
          <a:p>
            <a:r>
              <a:rPr lang="en-US" dirty="0">
                <a:latin typeface="+mn-lt"/>
              </a:rPr>
              <a:t>Multiple options available (</a:t>
            </a:r>
            <a:r>
              <a:rPr lang="en-US" dirty="0" err="1">
                <a:latin typeface="+mn-lt"/>
              </a:rPr>
              <a:t>dODF</a:t>
            </a:r>
            <a:r>
              <a:rPr lang="en-US" dirty="0">
                <a:latin typeface="+mn-lt"/>
              </a:rPr>
              <a:t> or </a:t>
            </a:r>
            <a:r>
              <a:rPr lang="en-US" dirty="0" err="1">
                <a:latin typeface="+mn-lt"/>
              </a:rPr>
              <a:t>fODF</a:t>
            </a:r>
            <a:r>
              <a:rPr lang="en-US" dirty="0">
                <a:latin typeface="+mn-lt"/>
              </a:rPr>
              <a:t>):</a:t>
            </a:r>
          </a:p>
          <a:p>
            <a:pPr lvl="1"/>
            <a:r>
              <a:rPr lang="en-US" sz="2000" dirty="0" err="1">
                <a:latin typeface="+mn-lt"/>
              </a:rPr>
              <a:t>dODF</a:t>
            </a:r>
            <a:r>
              <a:rPr lang="en-US" sz="2000" dirty="0">
                <a:latin typeface="+mn-lt"/>
              </a:rPr>
              <a:t> : </a:t>
            </a:r>
            <a:r>
              <a:rPr lang="en-US" dirty="0">
                <a:latin typeface="+mn-lt"/>
              </a:rPr>
              <a:t>Constant Solid Angle (CSA)</a:t>
            </a:r>
          </a:p>
          <a:p>
            <a:pPr lvl="1"/>
            <a:r>
              <a:rPr lang="en-US" sz="2000" dirty="0" err="1">
                <a:latin typeface="+mn-lt"/>
              </a:rPr>
              <a:t>fODF</a:t>
            </a:r>
            <a:r>
              <a:rPr lang="en-US" sz="2000" dirty="0">
                <a:latin typeface="+mn-lt"/>
              </a:rPr>
              <a:t> : </a:t>
            </a:r>
            <a:r>
              <a:rPr lang="en-US" dirty="0">
                <a:latin typeface="+mn-lt"/>
              </a:rPr>
              <a:t>Constrained Spherical Deconvolution (CSD)</a:t>
            </a:r>
          </a:p>
          <a:p>
            <a:pPr lvl="2"/>
            <a:endParaRPr lang="en-US" dirty="0">
              <a:latin typeface="+mn-lt"/>
            </a:endParaRPr>
          </a:p>
          <a:p>
            <a:pPr lvl="2"/>
            <a:endParaRPr lang="en-US" dirty="0">
              <a:latin typeface="+mn-lt"/>
            </a:endParaRPr>
          </a:p>
          <a:p>
            <a:pPr lvl="2"/>
            <a:endParaRPr lang="en-US" dirty="0">
              <a:latin typeface="+mn-lt"/>
            </a:endParaRPr>
          </a:p>
          <a:p>
            <a:endParaRPr lang="en-US" b="1" u="sng" dirty="0">
              <a:latin typeface="+mn-lt"/>
            </a:endParaRPr>
          </a:p>
          <a:p>
            <a:endParaRPr lang="en-US" dirty="0">
              <a:latin typeface="+mn-lt"/>
            </a:endParaRPr>
          </a:p>
        </p:txBody>
      </p:sp>
    </p:spTree>
    <p:extLst>
      <p:ext uri="{BB962C8B-B14F-4D97-AF65-F5344CB8AC3E}">
        <p14:creationId xmlns:p14="http://schemas.microsoft.com/office/powerpoint/2010/main" val="151718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4779-A2AD-3C43-B544-EDB97524A6A9}"/>
              </a:ext>
            </a:extLst>
          </p:cNvPr>
          <p:cNvSpPr>
            <a:spLocks noGrp="1"/>
          </p:cNvSpPr>
          <p:nvPr>
            <p:ph type="title"/>
          </p:nvPr>
        </p:nvSpPr>
        <p:spPr>
          <a:xfrm>
            <a:off x="4330773" y="1680799"/>
            <a:ext cx="3530454" cy="1478570"/>
          </a:xfrm>
        </p:spPr>
        <p:txBody>
          <a:bodyPr/>
          <a:lstStyle/>
          <a:p>
            <a:r>
              <a:rPr lang="en-US" dirty="0"/>
              <a:t>Tractography</a:t>
            </a:r>
          </a:p>
        </p:txBody>
      </p:sp>
      <p:pic>
        <p:nvPicPr>
          <p:cNvPr id="3" name="Picture 2">
            <a:extLst>
              <a:ext uri="{FF2B5EF4-FFF2-40B4-BE49-F238E27FC236}">
                <a16:creationId xmlns:a16="http://schemas.microsoft.com/office/drawing/2014/main" id="{08CA63FA-54A4-A842-A243-6F51CB1EE80D}"/>
              </a:ext>
            </a:extLst>
          </p:cNvPr>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val="0"/>
              </a:ext>
            </a:extLst>
          </a:blip>
          <a:srcRect l="5161" t="17438" r="5116" b="20729"/>
          <a:stretch>
            <a:fillRect/>
          </a:stretch>
        </p:blipFill>
        <p:spPr bwMode="auto">
          <a:xfrm>
            <a:off x="4656000" y="3159369"/>
            <a:ext cx="2880000" cy="1744306"/>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47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A7AF0C-EEF2-4C75-8B29-81E188070C4E}"/>
              </a:ext>
            </a:extLst>
          </p:cNvPr>
          <p:cNvSpPr>
            <a:spLocks noGrp="1"/>
          </p:cNvSpPr>
          <p:nvPr>
            <p:ph idx="1"/>
          </p:nvPr>
        </p:nvSpPr>
        <p:spPr>
          <a:xfrm>
            <a:off x="2210028" y="874546"/>
            <a:ext cx="4521571" cy="763442"/>
          </a:xfrm>
        </p:spPr>
        <p:txBody>
          <a:bodyPr>
            <a:normAutofit fontScale="92500" lnSpcReduction="10000"/>
          </a:bodyPr>
          <a:lstStyle/>
          <a:p>
            <a:pPr marL="0" indent="0">
              <a:buNone/>
            </a:pPr>
            <a:r>
              <a:rPr lang="en-CA" dirty="0">
                <a:latin typeface="+mn-lt"/>
              </a:rPr>
              <a:t>Single Subject</a:t>
            </a:r>
            <a:br>
              <a:rPr lang="en-CA" dirty="0">
                <a:latin typeface="+mn-lt"/>
              </a:rPr>
            </a:br>
            <a:r>
              <a:rPr lang="en-CA" dirty="0">
                <a:latin typeface="+mn-lt"/>
              </a:rPr>
              <a:t>Diffusion Weighted MRI</a:t>
            </a:r>
          </a:p>
        </p:txBody>
      </p:sp>
      <p:sp>
        <p:nvSpPr>
          <p:cNvPr id="8" name="Content Placeholder 2">
            <a:extLst>
              <a:ext uri="{FF2B5EF4-FFF2-40B4-BE49-F238E27FC236}">
                <a16:creationId xmlns:a16="http://schemas.microsoft.com/office/drawing/2014/main" id="{FB13ADC5-6C95-40F4-9781-BBAE94349F86}"/>
              </a:ext>
            </a:extLst>
          </p:cNvPr>
          <p:cNvSpPr txBox="1">
            <a:spLocks/>
          </p:cNvSpPr>
          <p:nvPr/>
        </p:nvSpPr>
        <p:spPr>
          <a:xfrm>
            <a:off x="6636768" y="874547"/>
            <a:ext cx="3851937" cy="76344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0" dirty="0"/>
              <a:t>Single Subject</a:t>
            </a:r>
            <a:br>
              <a:rPr lang="en-CA" b="0" dirty="0"/>
            </a:br>
            <a:r>
              <a:rPr lang="en-CA" b="0" dirty="0"/>
              <a:t>White Matter Reconstruction</a:t>
            </a:r>
          </a:p>
        </p:txBody>
      </p:sp>
      <p:sp>
        <p:nvSpPr>
          <p:cNvPr id="9" name="Arrow: Right 8">
            <a:extLst>
              <a:ext uri="{FF2B5EF4-FFF2-40B4-BE49-F238E27FC236}">
                <a16:creationId xmlns:a16="http://schemas.microsoft.com/office/drawing/2014/main" id="{12C1E230-39A9-4BCF-AA66-BA5C887E473E}"/>
              </a:ext>
            </a:extLst>
          </p:cNvPr>
          <p:cNvSpPr/>
          <p:nvPr/>
        </p:nvSpPr>
        <p:spPr>
          <a:xfrm>
            <a:off x="5676256" y="1095943"/>
            <a:ext cx="818606" cy="320648"/>
          </a:xfrm>
          <a:prstGeom prst="rightArrow">
            <a:avLst/>
          </a:prstGeom>
          <a:solidFill>
            <a:srgbClr val="FF7F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CA"/>
          </a:p>
        </p:txBody>
      </p:sp>
      <p:pic>
        <p:nvPicPr>
          <p:cNvPr id="6" name="tractography_vid1">
            <a:hlinkClick r:id="" action="ppaction://media"/>
            <a:extLst>
              <a:ext uri="{FF2B5EF4-FFF2-40B4-BE49-F238E27FC236}">
                <a16:creationId xmlns:a16="http://schemas.microsoft.com/office/drawing/2014/main" id="{AD4C60CA-4088-A943-BCB0-27C36A8673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482911" y="2051293"/>
            <a:ext cx="7226178" cy="4014543"/>
          </a:xfrm>
          <a:prstGeom prst="rect">
            <a:avLst/>
          </a:prstGeom>
        </p:spPr>
      </p:pic>
    </p:spTree>
    <p:extLst>
      <p:ext uri="{BB962C8B-B14F-4D97-AF65-F5344CB8AC3E}">
        <p14:creationId xmlns:p14="http://schemas.microsoft.com/office/powerpoint/2010/main" val="45175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3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DA03597-2F98-3E41-95DB-BEC6AB22B849}"/>
              </a:ext>
            </a:extLst>
          </p:cNvPr>
          <p:cNvSpPr>
            <a:spLocks noGrp="1" noChangeArrowheads="1"/>
          </p:cNvSpPr>
          <p:nvPr>
            <p:ph type="title"/>
          </p:nvPr>
        </p:nvSpPr>
        <p:spPr>
          <a:xfrm>
            <a:off x="2216271" y="694329"/>
            <a:ext cx="9130996" cy="641350"/>
          </a:xfrm>
        </p:spPr>
        <p:txBody>
          <a:bodyPr>
            <a:normAutofit fontScale="90000"/>
          </a:bodyPr>
          <a:lstStyle/>
          <a:p>
            <a:pPr eaLnBrk="1" hangingPunct="1"/>
            <a:r>
              <a:rPr lang="en-US" altLang="en-US" dirty="0"/>
              <a:t>White-matter imaging as a study of microstructural </a:t>
            </a:r>
            <a:r>
              <a:rPr lang="en-US" altLang="en-US" i="1" dirty="0"/>
              <a:t>connectivity</a:t>
            </a:r>
          </a:p>
        </p:txBody>
      </p:sp>
      <p:sp>
        <p:nvSpPr>
          <p:cNvPr id="5" name="Rectangle 4">
            <a:extLst>
              <a:ext uri="{FF2B5EF4-FFF2-40B4-BE49-F238E27FC236}">
                <a16:creationId xmlns:a16="http://schemas.microsoft.com/office/drawing/2014/main" id="{5395228B-5A40-CD4A-A6EC-12D89D786BD5}"/>
              </a:ext>
            </a:extLst>
          </p:cNvPr>
          <p:cNvSpPr txBox="1">
            <a:spLocks noChangeArrowheads="1"/>
          </p:cNvSpPr>
          <p:nvPr/>
        </p:nvSpPr>
        <p:spPr>
          <a:xfrm>
            <a:off x="3457623" y="2109437"/>
            <a:ext cx="3732886" cy="51054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en-US" sz="1800" dirty="0"/>
              <a:t>Axons measure ~</a:t>
            </a:r>
            <a:r>
              <a:rPr lang="en-US" altLang="en-US" sz="1800" dirty="0">
                <a:sym typeface="Symbol" pitchFamily="2" charset="2"/>
              </a:rPr>
              <a:t>m in width</a:t>
            </a:r>
          </a:p>
          <a:p>
            <a:r>
              <a:rPr lang="en-US" altLang="en-US" sz="1800" dirty="0">
                <a:sym typeface="Symbol" pitchFamily="2" charset="2"/>
              </a:rPr>
              <a:t>Group together in bundles that traverse the white matter</a:t>
            </a:r>
          </a:p>
          <a:p>
            <a:r>
              <a:rPr lang="en-US" altLang="en-US" sz="1800" dirty="0"/>
              <a:t>Can’t image individual axons but we can image </a:t>
            </a:r>
            <a:r>
              <a:rPr lang="en-US" altLang="en-US" sz="1800" i="1" dirty="0"/>
              <a:t>bundles</a:t>
            </a:r>
            <a:r>
              <a:rPr lang="en-US" altLang="en-US" sz="1800" dirty="0"/>
              <a:t> (i.e. and more broadly </a:t>
            </a:r>
            <a:r>
              <a:rPr lang="en-US" altLang="en-US" sz="1800" i="1" dirty="0"/>
              <a:t>fascicles</a:t>
            </a:r>
            <a:r>
              <a:rPr lang="en-US" altLang="en-US" sz="1800" dirty="0"/>
              <a:t>) with </a:t>
            </a:r>
            <a:r>
              <a:rPr lang="en-US" altLang="en-US" sz="1800" dirty="0" err="1"/>
              <a:t>dMRI</a:t>
            </a:r>
            <a:endParaRPr lang="en-US" altLang="en-US" sz="1800" dirty="0"/>
          </a:p>
          <a:p>
            <a:r>
              <a:rPr lang="en-US" altLang="en-US" sz="1800" dirty="0"/>
              <a:t>Useful for studying neurodegenerative diseases, stroke, aging, development…</a:t>
            </a:r>
          </a:p>
        </p:txBody>
      </p:sp>
      <p:pic>
        <p:nvPicPr>
          <p:cNvPr id="6" name="Picture 6" descr="01_neurons">
            <a:extLst>
              <a:ext uri="{FF2B5EF4-FFF2-40B4-BE49-F238E27FC236}">
                <a16:creationId xmlns:a16="http://schemas.microsoft.com/office/drawing/2014/main" id="{471B69E2-3652-154D-BD28-9B12F72FE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8212" b="1613"/>
          <a:stretch>
            <a:fillRect/>
          </a:stretch>
        </p:blipFill>
        <p:spPr bwMode="auto">
          <a:xfrm>
            <a:off x="1576266" y="1952977"/>
            <a:ext cx="1765832" cy="401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16FBBD68-7692-4249-904D-32B80364C577}"/>
              </a:ext>
            </a:extLst>
          </p:cNvPr>
          <p:cNvPicPr>
            <a:picLocks noChangeAspect="1"/>
          </p:cNvPicPr>
          <p:nvPr/>
        </p:nvPicPr>
        <p:blipFill>
          <a:blip r:embed="rId4"/>
          <a:stretch>
            <a:fillRect/>
          </a:stretch>
        </p:blipFill>
        <p:spPr>
          <a:xfrm>
            <a:off x="7394941" y="2109437"/>
            <a:ext cx="4142171" cy="3424868"/>
          </a:xfrm>
          <a:prstGeom prst="rect">
            <a:avLst/>
          </a:prstGeom>
        </p:spPr>
      </p:pic>
      <p:sp>
        <p:nvSpPr>
          <p:cNvPr id="12" name="Curved Up Arrow 11">
            <a:extLst>
              <a:ext uri="{FF2B5EF4-FFF2-40B4-BE49-F238E27FC236}">
                <a16:creationId xmlns:a16="http://schemas.microsoft.com/office/drawing/2014/main" id="{C1BAF744-F52D-5D4D-B460-FB1E9DE9B29C}"/>
              </a:ext>
            </a:extLst>
          </p:cNvPr>
          <p:cNvSpPr/>
          <p:nvPr/>
        </p:nvSpPr>
        <p:spPr>
          <a:xfrm rot="21404805">
            <a:off x="2435931" y="5894696"/>
            <a:ext cx="7355487" cy="89228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A4FBFF-CE19-F441-BCAB-A74F4EA1035D}"/>
                  </a:ext>
                </a:extLst>
              </p:cNvPr>
              <p:cNvSpPr txBox="1"/>
              <p:nvPr/>
            </p:nvSpPr>
            <p:spPr>
              <a:xfrm>
                <a:off x="4773087" y="6176872"/>
                <a:ext cx="200868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i="1" dirty="0" smtClean="0">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13" name="TextBox 12">
                <a:extLst>
                  <a:ext uri="{FF2B5EF4-FFF2-40B4-BE49-F238E27FC236}">
                    <a16:creationId xmlns:a16="http://schemas.microsoft.com/office/drawing/2014/main" id="{8FA4FBFF-CE19-F441-BCAB-A74F4EA1035D}"/>
                  </a:ext>
                </a:extLst>
              </p:cNvPr>
              <p:cNvSpPr txBox="1">
                <a:spLocks noRot="1" noChangeAspect="1" noMove="1" noResize="1" noEditPoints="1" noAdjustHandles="1" noChangeArrowheads="1" noChangeShapeType="1" noTextEdit="1"/>
              </p:cNvSpPr>
              <p:nvPr/>
            </p:nvSpPr>
            <p:spPr>
              <a:xfrm>
                <a:off x="4773087" y="6176872"/>
                <a:ext cx="2008682" cy="6463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406AF37-BC5D-7B48-B808-A815220DB1B8}"/>
                  </a:ext>
                </a:extLst>
              </p:cNvPr>
              <p:cNvSpPr txBox="1"/>
              <p:nvPr/>
            </p:nvSpPr>
            <p:spPr>
              <a:xfrm>
                <a:off x="9002975" y="5623973"/>
                <a:ext cx="2008682"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dirty="0" smtClean="0">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14" name="TextBox 13">
                <a:extLst>
                  <a:ext uri="{FF2B5EF4-FFF2-40B4-BE49-F238E27FC236}">
                    <a16:creationId xmlns:a16="http://schemas.microsoft.com/office/drawing/2014/main" id="{E406AF37-BC5D-7B48-B808-A815220DB1B8}"/>
                  </a:ext>
                </a:extLst>
              </p:cNvPr>
              <p:cNvSpPr txBox="1">
                <a:spLocks noRot="1" noChangeAspect="1" noMove="1" noResize="1" noEditPoints="1" noAdjustHandles="1" noChangeArrowheads="1" noChangeShapeType="1" noTextEdit="1"/>
              </p:cNvSpPr>
              <p:nvPr/>
            </p:nvSpPr>
            <p:spPr>
              <a:xfrm>
                <a:off x="9002975" y="5623973"/>
                <a:ext cx="2008682" cy="64633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783873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DB69-88F9-48FE-809F-A39B29CFDAD4}"/>
              </a:ext>
            </a:extLst>
          </p:cNvPr>
          <p:cNvSpPr>
            <a:spLocks noGrp="1"/>
          </p:cNvSpPr>
          <p:nvPr>
            <p:ph type="title"/>
          </p:nvPr>
        </p:nvSpPr>
        <p:spPr>
          <a:xfrm>
            <a:off x="1143001" y="266957"/>
            <a:ext cx="9905998" cy="1478570"/>
          </a:xfrm>
        </p:spPr>
        <p:txBody>
          <a:bodyPr>
            <a:normAutofit/>
          </a:bodyPr>
          <a:lstStyle/>
          <a:p>
            <a:pPr algn="ctr"/>
            <a:r>
              <a:rPr lang="en-CA" dirty="0" err="1"/>
              <a:t>Connectomics</a:t>
            </a:r>
            <a:r>
              <a:rPr lang="en-CA" dirty="0"/>
              <a:t> is a more recent type of tractography application</a:t>
            </a:r>
          </a:p>
        </p:txBody>
      </p:sp>
      <p:pic>
        <p:nvPicPr>
          <p:cNvPr id="11" name="Picture 10">
            <a:extLst>
              <a:ext uri="{FF2B5EF4-FFF2-40B4-BE49-F238E27FC236}">
                <a16:creationId xmlns:a16="http://schemas.microsoft.com/office/drawing/2014/main" id="{9101E4C2-F751-BB45-ADD8-8847904EC7DE}"/>
              </a:ext>
            </a:extLst>
          </p:cNvPr>
          <p:cNvPicPr>
            <a:picLocks noChangeAspect="1"/>
          </p:cNvPicPr>
          <p:nvPr/>
        </p:nvPicPr>
        <p:blipFill>
          <a:blip r:embed="rId3"/>
          <a:stretch>
            <a:fillRect/>
          </a:stretch>
        </p:blipFill>
        <p:spPr>
          <a:xfrm>
            <a:off x="1884041" y="2504949"/>
            <a:ext cx="3088346" cy="2779511"/>
          </a:xfrm>
          <a:prstGeom prst="rect">
            <a:avLst/>
          </a:prstGeom>
        </p:spPr>
      </p:pic>
      <p:pic>
        <p:nvPicPr>
          <p:cNvPr id="18" name="Cg_det.png">
            <a:extLst>
              <a:ext uri="{FF2B5EF4-FFF2-40B4-BE49-F238E27FC236}">
                <a16:creationId xmlns:a16="http://schemas.microsoft.com/office/drawing/2014/main" id="{BBCFEE12-A2A4-2649-BC63-25D9AC0D50A1}"/>
              </a:ext>
            </a:extLst>
          </p:cNvPr>
          <p:cNvPicPr>
            <a:picLocks noChangeAspect="1"/>
          </p:cNvPicPr>
          <p:nvPr/>
        </p:nvPicPr>
        <p:blipFill>
          <a:blip r:embed="rId4" cstate="print">
            <a:clrChange>
              <a:clrFrom>
                <a:srgbClr val="000000"/>
              </a:clrFrom>
              <a:clrTo>
                <a:srgbClr val="000000">
                  <a:alpha val="0"/>
                </a:srgbClr>
              </a:clrTo>
            </a:clrChange>
          </a:blip>
          <a:stretch>
            <a:fillRect/>
          </a:stretch>
        </p:blipFill>
        <p:spPr>
          <a:xfrm>
            <a:off x="7318678" y="1689275"/>
            <a:ext cx="3270960" cy="1853544"/>
          </a:xfrm>
          <a:prstGeom prst="rect">
            <a:avLst/>
          </a:prstGeom>
          <a:ln w="12700">
            <a:miter lim="400000"/>
          </a:ln>
        </p:spPr>
      </p:pic>
      <p:pic>
        <p:nvPicPr>
          <p:cNvPr id="19" name="Fx_expected.png">
            <a:extLst>
              <a:ext uri="{FF2B5EF4-FFF2-40B4-BE49-F238E27FC236}">
                <a16:creationId xmlns:a16="http://schemas.microsoft.com/office/drawing/2014/main" id="{808B6894-0ED2-C645-A08C-021145A55DB1}"/>
              </a:ext>
            </a:extLst>
          </p:cNvPr>
          <p:cNvPicPr/>
          <p:nvPr/>
        </p:nvPicPr>
        <p:blipFill>
          <a:blip r:embed="rId5" cstate="print"/>
          <a:stretch>
            <a:fillRect/>
          </a:stretch>
        </p:blipFill>
        <p:spPr>
          <a:xfrm>
            <a:off x="8377497" y="3351841"/>
            <a:ext cx="1787942" cy="1801371"/>
          </a:xfrm>
          <a:prstGeom prst="rect">
            <a:avLst/>
          </a:prstGeom>
          <a:ln w="12700">
            <a:miter lim="400000"/>
          </a:ln>
        </p:spPr>
      </p:pic>
      <p:pic>
        <p:nvPicPr>
          <p:cNvPr id="20" name="CST_det.png">
            <a:extLst>
              <a:ext uri="{FF2B5EF4-FFF2-40B4-BE49-F238E27FC236}">
                <a16:creationId xmlns:a16="http://schemas.microsoft.com/office/drawing/2014/main" id="{A0C395AF-AC9A-B441-88CA-D567E9B47919}"/>
              </a:ext>
            </a:extLst>
          </p:cNvPr>
          <p:cNvPicPr/>
          <p:nvPr/>
        </p:nvPicPr>
        <p:blipFill>
          <a:blip r:embed="rId6" cstate="print">
            <a:clrChange>
              <a:clrFrom>
                <a:srgbClr val="000000"/>
              </a:clrFrom>
              <a:clrTo>
                <a:srgbClr val="000000">
                  <a:alpha val="0"/>
                </a:srgbClr>
              </a:clrTo>
            </a:clrChange>
          </a:blip>
          <a:stretch>
            <a:fillRect/>
          </a:stretch>
        </p:blipFill>
        <p:spPr>
          <a:xfrm>
            <a:off x="6276341" y="2015641"/>
            <a:ext cx="1019817" cy="3393386"/>
          </a:xfrm>
          <a:prstGeom prst="rect">
            <a:avLst/>
          </a:prstGeom>
          <a:ln w="12700">
            <a:miter lim="400000"/>
          </a:ln>
        </p:spPr>
      </p:pic>
      <p:sp>
        <p:nvSpPr>
          <p:cNvPr id="21" name="Title 1">
            <a:extLst>
              <a:ext uri="{FF2B5EF4-FFF2-40B4-BE49-F238E27FC236}">
                <a16:creationId xmlns:a16="http://schemas.microsoft.com/office/drawing/2014/main" id="{EAAA0891-CCD7-664C-BE09-8D661A63F8F7}"/>
              </a:ext>
            </a:extLst>
          </p:cNvPr>
          <p:cNvSpPr txBox="1">
            <a:spLocks/>
          </p:cNvSpPr>
          <p:nvPr/>
        </p:nvSpPr>
        <p:spPr>
          <a:xfrm>
            <a:off x="1969678" y="5409027"/>
            <a:ext cx="3104301" cy="935114"/>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CA" dirty="0"/>
              <a:t>Neurosurgical planning </a:t>
            </a:r>
          </a:p>
          <a:p>
            <a:br>
              <a:rPr lang="en-CA" dirty="0"/>
            </a:br>
            <a:r>
              <a:rPr lang="en-CA" dirty="0"/>
              <a:t>(e.g. tumor removal)</a:t>
            </a:r>
          </a:p>
        </p:txBody>
      </p:sp>
      <p:sp>
        <p:nvSpPr>
          <p:cNvPr id="23" name="Title 1">
            <a:extLst>
              <a:ext uri="{FF2B5EF4-FFF2-40B4-BE49-F238E27FC236}">
                <a16:creationId xmlns:a16="http://schemas.microsoft.com/office/drawing/2014/main" id="{378161AF-A562-4746-A10B-D2926C9417D9}"/>
              </a:ext>
            </a:extLst>
          </p:cNvPr>
          <p:cNvSpPr txBox="1">
            <a:spLocks/>
          </p:cNvSpPr>
          <p:nvPr/>
        </p:nvSpPr>
        <p:spPr>
          <a:xfrm>
            <a:off x="6096000" y="5561618"/>
            <a:ext cx="5533292" cy="1237957"/>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CA" dirty="0"/>
              <a:t>Exploring Individual differences in microstructure of known fascicles/ bundles of white-matter</a:t>
            </a:r>
          </a:p>
        </p:txBody>
      </p:sp>
    </p:spTree>
    <p:extLst>
      <p:ext uri="{BB962C8B-B14F-4D97-AF65-F5344CB8AC3E}">
        <p14:creationId xmlns:p14="http://schemas.microsoft.com/office/powerpoint/2010/main" val="21256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755215F3-5D26-4D50-9E9D-D992545AD10A}"/>
              </a:ext>
            </a:extLst>
          </p:cNvPr>
          <p:cNvSpPr>
            <a:spLocks noGrp="1"/>
          </p:cNvSpPr>
          <p:nvPr>
            <p:ph idx="1"/>
          </p:nvPr>
        </p:nvSpPr>
        <p:spPr>
          <a:xfrm>
            <a:off x="856002" y="1106437"/>
            <a:ext cx="8521708" cy="4979981"/>
          </a:xfrm>
        </p:spPr>
        <p:txBody>
          <a:bodyPr>
            <a:normAutofit/>
          </a:bodyPr>
          <a:lstStyle/>
          <a:p>
            <a:pPr marL="514350" indent="-514350">
              <a:buFont typeface="+mj-lt"/>
              <a:buAutoNum type="arabicPeriod"/>
            </a:pPr>
            <a:r>
              <a:rPr lang="en-US" dirty="0">
                <a:latin typeface="+mn-lt"/>
              </a:rPr>
              <a:t>For each seed position (initial position)</a:t>
            </a:r>
          </a:p>
          <a:p>
            <a:pPr marL="514350" indent="-514350">
              <a:buFont typeface="+mj-lt"/>
              <a:buAutoNum type="arabicPeriod"/>
            </a:pPr>
            <a:endParaRPr lang="en-US" dirty="0">
              <a:latin typeface="+mn-lt"/>
            </a:endParaRPr>
          </a:p>
          <a:p>
            <a:pPr marL="514350" indent="-514350">
              <a:buFont typeface="+mj-lt"/>
              <a:buAutoNum type="arabicPeriod"/>
            </a:pPr>
            <a:r>
              <a:rPr lang="en-US" dirty="0">
                <a:latin typeface="+mn-lt"/>
              </a:rPr>
              <a:t>Follow the path along sequential voxels based on the underlying directional estimate.</a:t>
            </a:r>
            <a:br>
              <a:rPr lang="en-US" dirty="0">
                <a:latin typeface="+mn-lt"/>
              </a:rPr>
            </a:br>
            <a:endParaRPr lang="en-US" dirty="0">
              <a:latin typeface="+mn-lt"/>
            </a:endParaRPr>
          </a:p>
          <a:p>
            <a:pPr marL="514350" indent="-514350">
              <a:buFont typeface="+mj-lt"/>
              <a:buAutoNum type="arabicPeriod"/>
            </a:pPr>
            <a:r>
              <a:rPr lang="en-US" dirty="0">
                <a:latin typeface="+mn-lt"/>
              </a:rPr>
              <a:t>Stop if:</a:t>
            </a:r>
          </a:p>
          <a:p>
            <a:pPr lvl="1"/>
            <a:r>
              <a:rPr lang="en-US" dirty="0">
                <a:latin typeface="+mn-lt"/>
              </a:rPr>
              <a:t>The position </a:t>
            </a:r>
            <a:r>
              <a:rPr lang="en-US" dirty="0" err="1">
                <a:latin typeface="+mn-lt"/>
              </a:rPr>
              <a:t>p</a:t>
            </a:r>
            <a:r>
              <a:rPr lang="en-US" baseline="-25000" dirty="0" err="1">
                <a:latin typeface="+mn-lt"/>
              </a:rPr>
              <a:t>n</a:t>
            </a:r>
            <a:r>
              <a:rPr lang="en-US" dirty="0">
                <a:latin typeface="+mn-lt"/>
              </a:rPr>
              <a:t> is outside of the mask</a:t>
            </a:r>
          </a:p>
          <a:p>
            <a:pPr lvl="1"/>
            <a:r>
              <a:rPr lang="en-US" dirty="0">
                <a:latin typeface="+mn-lt"/>
              </a:rPr>
              <a:t>The angle between the vector </a:t>
            </a:r>
            <a:r>
              <a:rPr lang="en-US" dirty="0" err="1">
                <a:latin typeface="+mn-lt"/>
              </a:rPr>
              <a:t>v</a:t>
            </a:r>
            <a:r>
              <a:rPr lang="en-US" baseline="-25000" dirty="0" err="1">
                <a:latin typeface="+mn-lt"/>
              </a:rPr>
              <a:t>n</a:t>
            </a:r>
            <a:r>
              <a:rPr lang="en-US" dirty="0">
                <a:latin typeface="+mn-lt"/>
              </a:rPr>
              <a:t> and v</a:t>
            </a:r>
            <a:r>
              <a:rPr lang="en-US" baseline="-25000" dirty="0">
                <a:latin typeface="+mn-lt"/>
              </a:rPr>
              <a:t>n-1</a:t>
            </a:r>
            <a:r>
              <a:rPr lang="en-US" dirty="0">
                <a:latin typeface="+mn-lt"/>
              </a:rPr>
              <a:t> is greater than the fixed maximum (e.g. opening angle θ=60</a:t>
            </a:r>
            <a:r>
              <a:rPr lang="en-US" baseline="30000" dirty="0">
                <a:latin typeface="+mn-lt"/>
              </a:rPr>
              <a:t>o</a:t>
            </a:r>
            <a:r>
              <a:rPr lang="en-US" dirty="0">
                <a:latin typeface="+mn-lt"/>
              </a:rPr>
              <a:t>)</a:t>
            </a:r>
          </a:p>
          <a:p>
            <a:pPr marL="914400" lvl="1" indent="-457200">
              <a:buFont typeface="+mj-lt"/>
              <a:buAutoNum type="arabicPeriod"/>
            </a:pPr>
            <a:endParaRPr lang="en-US" dirty="0">
              <a:latin typeface="+mn-lt"/>
            </a:endParaRPr>
          </a:p>
          <a:p>
            <a:pPr marL="514350" indent="-514350">
              <a:buFont typeface="+mj-lt"/>
              <a:buAutoNum type="arabicPeriod"/>
            </a:pPr>
            <a:r>
              <a:rPr lang="en-US" dirty="0">
                <a:latin typeface="+mn-lt"/>
              </a:rPr>
              <a:t>Restart from the seed in the opposite initial direction</a:t>
            </a:r>
          </a:p>
          <a:p>
            <a:endParaRPr lang="en-CA" dirty="0">
              <a:latin typeface="+mn-lt"/>
            </a:endParaRPr>
          </a:p>
        </p:txBody>
      </p:sp>
      <p:pic>
        <p:nvPicPr>
          <p:cNvPr id="8" name="Picture 7">
            <a:extLst>
              <a:ext uri="{FF2B5EF4-FFF2-40B4-BE49-F238E27FC236}">
                <a16:creationId xmlns:a16="http://schemas.microsoft.com/office/drawing/2014/main" id="{F3027372-868C-454F-985F-79630D9B80C2}"/>
              </a:ext>
            </a:extLst>
          </p:cNvPr>
          <p:cNvPicPr>
            <a:picLocks noChangeAspect="1"/>
          </p:cNvPicPr>
          <p:nvPr>
            <p:custDataLst>
              <p:tags r:id="rId1"/>
            </p:custDataLst>
          </p:nvPr>
        </p:nvPicPr>
        <p:blipFill>
          <a:blip r:embed="rId4" cstate="print">
            <a:clrChange>
              <a:clrFrom>
                <a:srgbClr val="FFFFFF"/>
              </a:clrFrom>
              <a:clrTo>
                <a:srgbClr val="FFFFFF">
                  <a:alpha val="0"/>
                </a:srgbClr>
              </a:clrTo>
            </a:clrChange>
          </a:blip>
          <a:stretch>
            <a:fillRect/>
          </a:stretch>
        </p:blipFill>
        <p:spPr>
          <a:xfrm>
            <a:off x="7502193" y="771581"/>
            <a:ext cx="2603461" cy="669714"/>
          </a:xfrm>
          <a:prstGeom prst="rect">
            <a:avLst/>
          </a:prstGeom>
        </p:spPr>
      </p:pic>
      <p:grpSp>
        <p:nvGrpSpPr>
          <p:cNvPr id="2" name="Group 1">
            <a:extLst>
              <a:ext uri="{FF2B5EF4-FFF2-40B4-BE49-F238E27FC236}">
                <a16:creationId xmlns:a16="http://schemas.microsoft.com/office/drawing/2014/main" id="{8AE0872E-8D31-A34C-9475-E1576A31D605}"/>
              </a:ext>
            </a:extLst>
          </p:cNvPr>
          <p:cNvGrpSpPr/>
          <p:nvPr/>
        </p:nvGrpSpPr>
        <p:grpSpPr>
          <a:xfrm>
            <a:off x="9165152" y="81576"/>
            <a:ext cx="2897969" cy="6697078"/>
            <a:chOff x="9165152" y="81576"/>
            <a:chExt cx="2897969" cy="6697078"/>
          </a:xfrm>
        </p:grpSpPr>
        <p:pic>
          <p:nvPicPr>
            <p:cNvPr id="18" name="Picture 17">
              <a:extLst>
                <a:ext uri="{FF2B5EF4-FFF2-40B4-BE49-F238E27FC236}">
                  <a16:creationId xmlns:a16="http://schemas.microsoft.com/office/drawing/2014/main" id="{CDAA5BA7-F277-4CBB-AD41-93B994D27B91}"/>
                </a:ext>
              </a:extLst>
            </p:cNvPr>
            <p:cNvPicPr>
              <a:picLocks noChangeAspect="1"/>
            </p:cNvPicPr>
            <p:nvPr/>
          </p:nvPicPr>
          <p:blipFill rotWithShape="1">
            <a:blip r:embed="rId5"/>
            <a:srcRect l="5005" t="1228" r="14472" b="2497"/>
            <a:stretch/>
          </p:blipFill>
          <p:spPr>
            <a:xfrm flipH="1" flipV="1">
              <a:off x="9165152" y="2801013"/>
              <a:ext cx="1668446" cy="3977641"/>
            </a:xfrm>
            <a:prstGeom prst="rect">
              <a:avLst/>
            </a:prstGeom>
          </p:spPr>
        </p:pic>
        <p:grpSp>
          <p:nvGrpSpPr>
            <p:cNvPr id="17" name="Group 16">
              <a:extLst>
                <a:ext uri="{FF2B5EF4-FFF2-40B4-BE49-F238E27FC236}">
                  <a16:creationId xmlns:a16="http://schemas.microsoft.com/office/drawing/2014/main" id="{BDCEFBAA-2601-4E51-BC1B-5C2A5C5F594B}"/>
                </a:ext>
              </a:extLst>
            </p:cNvPr>
            <p:cNvGrpSpPr/>
            <p:nvPr/>
          </p:nvGrpSpPr>
          <p:grpSpPr>
            <a:xfrm>
              <a:off x="9989820" y="81576"/>
              <a:ext cx="2073301" cy="3977641"/>
              <a:chOff x="9989820" y="198119"/>
              <a:chExt cx="2073301" cy="3977641"/>
            </a:xfrm>
          </p:grpSpPr>
          <p:pic>
            <p:nvPicPr>
              <p:cNvPr id="14" name="Picture 13">
                <a:extLst>
                  <a:ext uri="{FF2B5EF4-FFF2-40B4-BE49-F238E27FC236}">
                    <a16:creationId xmlns:a16="http://schemas.microsoft.com/office/drawing/2014/main" id="{5ECCA0F9-3224-43EC-9B17-014AC077030E}"/>
                  </a:ext>
                </a:extLst>
              </p:cNvPr>
              <p:cNvPicPr>
                <a:picLocks noChangeAspect="1"/>
              </p:cNvPicPr>
              <p:nvPr/>
            </p:nvPicPr>
            <p:blipFill rotWithShape="1">
              <a:blip r:embed="rId5"/>
              <a:srcRect l="5005" t="1228" r="14472" b="2497"/>
              <a:stretch/>
            </p:blipFill>
            <p:spPr>
              <a:xfrm>
                <a:off x="9989820" y="198119"/>
                <a:ext cx="1668446" cy="3977641"/>
              </a:xfrm>
              <a:prstGeom prst="rect">
                <a:avLst/>
              </a:prstGeom>
            </p:spPr>
          </p:pic>
          <p:sp>
            <p:nvSpPr>
              <p:cNvPr id="13" name="TextBox 12">
                <a:extLst>
                  <a:ext uri="{FF2B5EF4-FFF2-40B4-BE49-F238E27FC236}">
                    <a16:creationId xmlns:a16="http://schemas.microsoft.com/office/drawing/2014/main" id="{7A9DC9BE-BE80-4C64-806C-44CFF165E41D}"/>
                  </a:ext>
                </a:extLst>
              </p:cNvPr>
              <p:cNvSpPr txBox="1"/>
              <p:nvPr/>
            </p:nvSpPr>
            <p:spPr>
              <a:xfrm>
                <a:off x="10287000" y="1121134"/>
                <a:ext cx="669925" cy="400110"/>
              </a:xfrm>
              <a:prstGeom prst="rect">
                <a:avLst/>
              </a:prstGeom>
              <a:noFill/>
            </p:spPr>
            <p:txBody>
              <a:bodyPr wrap="square" rtlCol="0">
                <a:spAutoFit/>
              </a:bodyPr>
              <a:lstStyle/>
              <a:p>
                <a:pPr algn="ctr"/>
                <a:r>
                  <a:rPr lang="en-CA" sz="1000" b="1" dirty="0"/>
                  <a:t>Principal</a:t>
                </a:r>
                <a:br>
                  <a:rPr lang="en-CA" sz="1000" b="1" dirty="0"/>
                </a:br>
                <a:r>
                  <a:rPr lang="en-CA" sz="1000" b="1" dirty="0"/>
                  <a:t>Direction</a:t>
                </a:r>
              </a:p>
            </p:txBody>
          </p:sp>
          <p:sp>
            <p:nvSpPr>
              <p:cNvPr id="15" name="TextBox 14">
                <a:extLst>
                  <a:ext uri="{FF2B5EF4-FFF2-40B4-BE49-F238E27FC236}">
                    <a16:creationId xmlns:a16="http://schemas.microsoft.com/office/drawing/2014/main" id="{B4099107-23D5-406E-8741-BFDB669A1C30}"/>
                  </a:ext>
                </a:extLst>
              </p:cNvPr>
              <p:cNvSpPr txBox="1"/>
              <p:nvPr/>
            </p:nvSpPr>
            <p:spPr>
              <a:xfrm>
                <a:off x="11016989" y="3089850"/>
                <a:ext cx="397772" cy="246221"/>
              </a:xfrm>
              <a:prstGeom prst="rect">
                <a:avLst/>
              </a:prstGeom>
              <a:noFill/>
            </p:spPr>
            <p:txBody>
              <a:bodyPr wrap="square" rtlCol="0">
                <a:spAutoFit/>
              </a:bodyPr>
              <a:lstStyle/>
              <a:p>
                <a:pPr algn="ctr"/>
                <a:r>
                  <a:rPr lang="el-GR" altLang="en-US" sz="1000" b="1" dirty="0">
                    <a:latin typeface="Arial" panose="020B0604020202020204" pitchFamily="34" charset="0"/>
                    <a:cs typeface="Arial" panose="020B0604020202020204" pitchFamily="34" charset="0"/>
                    <a:sym typeface="Arial" panose="020B0604020202020204" pitchFamily="34" charset="0"/>
                  </a:rPr>
                  <a:t>Δ</a:t>
                </a:r>
                <a:r>
                  <a:rPr lang="en-CA" altLang="en-US" sz="1000" b="1" dirty="0">
                    <a:latin typeface="Arial" panose="020B0604020202020204" pitchFamily="34" charset="0"/>
                    <a:cs typeface="Arial" panose="020B0604020202020204" pitchFamily="34" charset="0"/>
                    <a:sym typeface="Arial" panose="020B0604020202020204" pitchFamily="34" charset="0"/>
                  </a:rPr>
                  <a:t>s</a:t>
                </a:r>
                <a:endParaRPr lang="en-CA" sz="1000" b="1" dirty="0"/>
              </a:p>
            </p:txBody>
          </p:sp>
          <p:sp>
            <p:nvSpPr>
              <p:cNvPr id="16" name="TextBox 15">
                <a:extLst>
                  <a:ext uri="{FF2B5EF4-FFF2-40B4-BE49-F238E27FC236}">
                    <a16:creationId xmlns:a16="http://schemas.microsoft.com/office/drawing/2014/main" id="{65DFE2EC-8588-4723-8F6A-578AE61F614A}"/>
                  </a:ext>
                </a:extLst>
              </p:cNvPr>
              <p:cNvSpPr txBox="1"/>
              <p:nvPr/>
            </p:nvSpPr>
            <p:spPr>
              <a:xfrm>
                <a:off x="11288175" y="2613346"/>
                <a:ext cx="774946" cy="400110"/>
              </a:xfrm>
              <a:prstGeom prst="rect">
                <a:avLst/>
              </a:prstGeom>
              <a:noFill/>
            </p:spPr>
            <p:txBody>
              <a:bodyPr wrap="square" rtlCol="0">
                <a:spAutoFit/>
              </a:bodyPr>
              <a:lstStyle/>
              <a:p>
                <a:pPr algn="ctr"/>
                <a:r>
                  <a:rPr lang="en-CA" sz="1000" b="1" dirty="0"/>
                  <a:t>Maximum Angle</a:t>
                </a:r>
              </a:p>
            </p:txBody>
          </p:sp>
        </p:grpSp>
        <p:sp>
          <p:nvSpPr>
            <p:cNvPr id="3" name="TextBox 2">
              <a:extLst>
                <a:ext uri="{FF2B5EF4-FFF2-40B4-BE49-F238E27FC236}">
                  <a16:creationId xmlns:a16="http://schemas.microsoft.com/office/drawing/2014/main" id="{72C22174-29C8-4DC8-B1CB-B17BB9DC831B}"/>
                </a:ext>
              </a:extLst>
            </p:cNvPr>
            <p:cNvSpPr txBox="1"/>
            <p:nvPr/>
          </p:nvSpPr>
          <p:spPr>
            <a:xfrm>
              <a:off x="9914736" y="3105853"/>
              <a:ext cx="381836" cy="369332"/>
            </a:xfrm>
            <a:prstGeom prst="rect">
              <a:avLst/>
            </a:prstGeom>
            <a:noFill/>
          </p:spPr>
          <p:txBody>
            <a:bodyPr wrap="square" rtlCol="0">
              <a:spAutoFit/>
            </a:bodyPr>
            <a:lstStyle/>
            <a:p>
              <a:r>
                <a:rPr lang="en-CA" dirty="0"/>
                <a:t>P</a:t>
              </a:r>
              <a:r>
                <a:rPr lang="en-CA" baseline="-25000" dirty="0"/>
                <a:t>0</a:t>
              </a:r>
            </a:p>
          </p:txBody>
        </p:sp>
      </p:grpSp>
      <p:sp>
        <p:nvSpPr>
          <p:cNvPr id="20" name="Flowchart: Connector 19">
            <a:extLst>
              <a:ext uri="{FF2B5EF4-FFF2-40B4-BE49-F238E27FC236}">
                <a16:creationId xmlns:a16="http://schemas.microsoft.com/office/drawing/2014/main" id="{AB765218-331A-41BA-B2DE-D1DB8E5BC7F1}"/>
              </a:ext>
            </a:extLst>
          </p:cNvPr>
          <p:cNvSpPr/>
          <p:nvPr/>
        </p:nvSpPr>
        <p:spPr>
          <a:xfrm>
            <a:off x="10169732" y="2924344"/>
            <a:ext cx="145690" cy="20947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1" name="Flowchart: Connector 20">
            <a:extLst>
              <a:ext uri="{FF2B5EF4-FFF2-40B4-BE49-F238E27FC236}">
                <a16:creationId xmlns:a16="http://schemas.microsoft.com/office/drawing/2014/main" id="{1017342E-7E81-4644-8C4F-6BCCFE421000}"/>
              </a:ext>
            </a:extLst>
          </p:cNvPr>
          <p:cNvSpPr/>
          <p:nvPr/>
        </p:nvSpPr>
        <p:spPr>
          <a:xfrm>
            <a:off x="10496550" y="3677701"/>
            <a:ext cx="198257" cy="209472"/>
          </a:xfrm>
          <a:prstGeom prst="flowChart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9" name="Title 1">
            <a:extLst>
              <a:ext uri="{FF2B5EF4-FFF2-40B4-BE49-F238E27FC236}">
                <a16:creationId xmlns:a16="http://schemas.microsoft.com/office/drawing/2014/main" id="{17E05B9F-15C1-F34B-AD7C-A424FF496119}"/>
              </a:ext>
            </a:extLst>
          </p:cNvPr>
          <p:cNvSpPr>
            <a:spLocks noGrp="1"/>
          </p:cNvSpPr>
          <p:nvPr>
            <p:ph type="title"/>
          </p:nvPr>
        </p:nvSpPr>
        <p:spPr>
          <a:xfrm>
            <a:off x="4464485" y="-103978"/>
            <a:ext cx="9905998" cy="1478570"/>
          </a:xfrm>
        </p:spPr>
        <p:txBody>
          <a:bodyPr/>
          <a:lstStyle/>
          <a:p>
            <a:r>
              <a:rPr lang="en-CA" dirty="0"/>
              <a:t>Tracking</a:t>
            </a:r>
          </a:p>
        </p:txBody>
      </p:sp>
    </p:spTree>
    <p:extLst>
      <p:ext uri="{BB962C8B-B14F-4D97-AF65-F5344CB8AC3E}">
        <p14:creationId xmlns:p14="http://schemas.microsoft.com/office/powerpoint/2010/main" val="419216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3">
            <a:extLst>
              <a:ext uri="{FF2B5EF4-FFF2-40B4-BE49-F238E27FC236}">
                <a16:creationId xmlns:a16="http://schemas.microsoft.com/office/drawing/2014/main" id="{3D22ADF4-BA20-4795-8B51-D1964713C23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381995" y="1052034"/>
            <a:ext cx="6251535" cy="5287398"/>
          </a:xfrm>
          <a:prstGeom prst="rect">
            <a:avLst/>
          </a:prstGeom>
        </p:spPr>
      </p:pic>
      <p:pic>
        <p:nvPicPr>
          <p:cNvPr id="7" name="Picture 6">
            <a:extLst>
              <a:ext uri="{FF2B5EF4-FFF2-40B4-BE49-F238E27FC236}">
                <a16:creationId xmlns:a16="http://schemas.microsoft.com/office/drawing/2014/main" id="{8063E0E8-C031-4AD2-920E-65B94A0B109B}"/>
              </a:ext>
            </a:extLst>
          </p:cNvPr>
          <p:cNvPicPr>
            <a:picLocks noChangeAspect="1"/>
          </p:cNvPicPr>
          <p:nvPr/>
        </p:nvPicPr>
        <p:blipFill>
          <a:blip r:embed="rId5" cstate="email">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381995" y="1052034"/>
            <a:ext cx="6251534" cy="5287398"/>
          </a:xfrm>
          <a:prstGeom prst="rect">
            <a:avLst/>
          </a:prstGeom>
        </p:spPr>
      </p:pic>
      <p:pic>
        <p:nvPicPr>
          <p:cNvPr id="11" name="RTT_slow">
            <a:hlinkClick r:id="" action="ppaction://media"/>
            <a:extLst>
              <a:ext uri="{FF2B5EF4-FFF2-40B4-BE49-F238E27FC236}">
                <a16:creationId xmlns:a16="http://schemas.microsoft.com/office/drawing/2014/main" id="{3A695DEF-838E-4132-843D-D4C30F93426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cstate="print"/>
          <a:srcRect l="16859" r="16138"/>
          <a:stretch/>
        </p:blipFill>
        <p:spPr>
          <a:xfrm>
            <a:off x="4381994" y="1052034"/>
            <a:ext cx="6298142" cy="5287398"/>
          </a:xfrm>
          <a:prstGeom prst="rect">
            <a:avLst/>
          </a:prstGeom>
        </p:spPr>
      </p:pic>
      <p:sp>
        <p:nvSpPr>
          <p:cNvPr id="2" name="Title 1">
            <a:extLst>
              <a:ext uri="{FF2B5EF4-FFF2-40B4-BE49-F238E27FC236}">
                <a16:creationId xmlns:a16="http://schemas.microsoft.com/office/drawing/2014/main" id="{AFB20CBF-703F-475E-916E-E4254C5095F2}"/>
              </a:ext>
            </a:extLst>
          </p:cNvPr>
          <p:cNvSpPr>
            <a:spLocks noGrp="1"/>
          </p:cNvSpPr>
          <p:nvPr>
            <p:ph type="title"/>
          </p:nvPr>
        </p:nvSpPr>
        <p:spPr>
          <a:xfrm>
            <a:off x="3139895" y="-129685"/>
            <a:ext cx="9905998" cy="1478570"/>
          </a:xfrm>
        </p:spPr>
        <p:txBody>
          <a:bodyPr/>
          <a:lstStyle/>
          <a:p>
            <a:r>
              <a:rPr lang="en-CA" dirty="0"/>
              <a:t>Fiber ODF Tractography</a:t>
            </a:r>
          </a:p>
        </p:txBody>
      </p:sp>
      <p:sp>
        <p:nvSpPr>
          <p:cNvPr id="8" name="Rectangle 7">
            <a:extLst>
              <a:ext uri="{FF2B5EF4-FFF2-40B4-BE49-F238E27FC236}">
                <a16:creationId xmlns:a16="http://schemas.microsoft.com/office/drawing/2014/main" id="{5E872C5E-0531-4F82-87D4-A77823711FA2}"/>
              </a:ext>
            </a:extLst>
          </p:cNvPr>
          <p:cNvSpPr/>
          <p:nvPr/>
        </p:nvSpPr>
        <p:spPr bwMode="auto">
          <a:xfrm>
            <a:off x="5659051" y="2630173"/>
            <a:ext cx="1087802" cy="987090"/>
          </a:xfrm>
          <a:prstGeom prst="rect">
            <a:avLst/>
          </a:prstGeom>
          <a:noFill/>
          <a:ln w="28575" cap="flat" cmpd="sng" algn="ctr">
            <a:solidFill>
              <a:srgbClr val="FFFF00"/>
            </a:solidFill>
            <a:prstDash val="solid"/>
            <a:round/>
            <a:headEnd type="none" w="med" len="med"/>
            <a:tailEnd type="none" w="med" len="med"/>
          </a:ln>
          <a:effectLst/>
        </p:spPr>
        <p:txBody>
          <a:bodyPr vert="horz" wrap="square" lIns="130951" tIns="65476" rIns="130951" bIns="65476" numCol="1" rtlCol="0" anchor="t" anchorCtr="0" compatLnSpc="1">
            <a:prstTxWarp prst="textNoShape">
              <a:avLst/>
            </a:prstTxWarp>
          </a:bodyPr>
          <a:lstStyle/>
          <a:p>
            <a:pPr marL="487672" indent="-487672" algn="ctr" defTabSz="1300460" eaLnBrk="0" fontAlgn="base">
              <a:lnSpc>
                <a:spcPct val="90000"/>
              </a:lnSpc>
              <a:spcBef>
                <a:spcPct val="0"/>
              </a:spcBef>
              <a:spcAft>
                <a:spcPct val="0"/>
              </a:spcAft>
            </a:pPr>
            <a:endParaRPr lang="en-CA" sz="3413">
              <a:solidFill>
                <a:srgbClr val="EDEDED"/>
              </a:solidFill>
              <a:latin typeface="Times" pitchFamily="18" charset="0"/>
            </a:endParaRPr>
          </a:p>
        </p:txBody>
      </p:sp>
      <p:pic>
        <p:nvPicPr>
          <p:cNvPr id="9" name="Picture 8">
            <a:extLst>
              <a:ext uri="{FF2B5EF4-FFF2-40B4-BE49-F238E27FC236}">
                <a16:creationId xmlns:a16="http://schemas.microsoft.com/office/drawing/2014/main" id="{28073F7F-E633-48EC-B767-29C0F580E358}"/>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l="22173" t="20883" r="30118" b="34556"/>
          <a:stretch/>
        </p:blipFill>
        <p:spPr>
          <a:xfrm>
            <a:off x="1638875" y="1863398"/>
            <a:ext cx="2302193" cy="1711886"/>
          </a:xfrm>
          <a:prstGeom prst="rect">
            <a:avLst/>
          </a:prstGeom>
          <a:ln w="57150">
            <a:solidFill>
              <a:srgbClr val="FFFF00"/>
            </a:solidFill>
          </a:ln>
        </p:spPr>
      </p:pic>
      <p:sp>
        <p:nvSpPr>
          <p:cNvPr id="10" name="Rectangle 9">
            <a:extLst>
              <a:ext uri="{FF2B5EF4-FFF2-40B4-BE49-F238E27FC236}">
                <a16:creationId xmlns:a16="http://schemas.microsoft.com/office/drawing/2014/main" id="{1608902D-D026-49FF-999A-3B97CDD1D6D6}"/>
              </a:ext>
            </a:extLst>
          </p:cNvPr>
          <p:cNvSpPr/>
          <p:nvPr/>
        </p:nvSpPr>
        <p:spPr bwMode="auto">
          <a:xfrm>
            <a:off x="1739630" y="2379352"/>
            <a:ext cx="216000" cy="216000"/>
          </a:xfrm>
          <a:prstGeom prst="rect">
            <a:avLst/>
          </a:prstGeom>
          <a:noFill/>
          <a:ln w="381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30951" tIns="65476" rIns="130951" bIns="65476" numCol="1" rtlCol="0" anchor="t" anchorCtr="0" compatLnSpc="1">
            <a:prstTxWarp prst="textNoShape">
              <a:avLst/>
            </a:prstTxWarp>
          </a:bodyPr>
          <a:lstStyle/>
          <a:p>
            <a:pPr marL="487672" indent="-487672" algn="ctr" defTabSz="1300460" eaLnBrk="0" fontAlgn="base">
              <a:lnSpc>
                <a:spcPct val="90000"/>
              </a:lnSpc>
              <a:spcBef>
                <a:spcPct val="0"/>
              </a:spcBef>
              <a:spcAft>
                <a:spcPct val="0"/>
              </a:spcAft>
            </a:pPr>
            <a:endParaRPr lang="en-CA" sz="3413">
              <a:solidFill>
                <a:srgbClr val="EDEDED"/>
              </a:solidFill>
              <a:latin typeface="Times" pitchFamily="18" charset="0"/>
            </a:endParaRPr>
          </a:p>
        </p:txBody>
      </p:sp>
      <p:pic>
        <p:nvPicPr>
          <p:cNvPr id="12" name="Picture 11">
            <a:extLst>
              <a:ext uri="{FF2B5EF4-FFF2-40B4-BE49-F238E27FC236}">
                <a16:creationId xmlns:a16="http://schemas.microsoft.com/office/drawing/2014/main" id="{9B51ECD8-D246-4064-9D02-D47757BC976A}"/>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173426" y="4211818"/>
            <a:ext cx="1040751" cy="1040751"/>
          </a:xfrm>
          <a:prstGeom prst="rect">
            <a:avLst/>
          </a:prstGeom>
        </p:spPr>
      </p:pic>
    </p:spTree>
    <p:extLst>
      <p:ext uri="{BB962C8B-B14F-4D97-AF65-F5344CB8AC3E}">
        <p14:creationId xmlns:p14="http://schemas.microsoft.com/office/powerpoint/2010/main" val="3499680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mediacall" presetSubtype="0" fill="hold" nodeType="withEffect">
                                  <p:stCondLst>
                                    <p:cond delay="0"/>
                                  </p:stCondLst>
                                  <p:childTnLst>
                                    <p:cmd type="call" cmd="playFrom(0.0)">
                                      <p:cBhvr>
                                        <p:cTn id="22" dur="19387" fill="hold"/>
                                        <p:tgtEl>
                                          <p:spTgt spid="11"/>
                                        </p:tgtEl>
                                      </p:cBhvr>
                                    </p:cmd>
                                  </p:childTnLst>
                                </p:cTn>
                              </p:par>
                              <p:par>
                                <p:cTn id="23" presetID="1" presetClass="exit" presetSubtype="0" fill="hold"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repeatCount="indefinite" fill="hold" display="0">
                  <p:stCondLst>
                    <p:cond delay="indefinite"/>
                  </p:stCondLst>
                </p:cTn>
                <p:tgtEl>
                  <p:spTgt spid="11"/>
                </p:tgtEl>
              </p:cMediaNode>
            </p:video>
          </p:childTnLst>
        </p:cTn>
      </p:par>
    </p:tnLst>
    <p:bldLst>
      <p:bldP spid="8" grpId="0" animBg="1"/>
      <p:bldP spid="8" grpId="1" animBg="1"/>
      <p:bldP spid="10" grpId="0" animBg="1"/>
      <p:bldP spid="1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4E3846-2029-C442-90A6-08D41A2C4045}"/>
              </a:ext>
            </a:extLst>
          </p:cNvPr>
          <p:cNvGrpSpPr/>
          <p:nvPr/>
        </p:nvGrpSpPr>
        <p:grpSpPr>
          <a:xfrm>
            <a:off x="8541867" y="1684212"/>
            <a:ext cx="3153631" cy="2555279"/>
            <a:chOff x="6033841" y="1592383"/>
            <a:chExt cx="5354242" cy="4338359"/>
          </a:xfrm>
        </p:grpSpPr>
        <p:pic>
          <p:nvPicPr>
            <p:cNvPr id="6" name="Espace réservé du contenu 11">
              <a:extLst>
                <a:ext uri="{FF2B5EF4-FFF2-40B4-BE49-F238E27FC236}">
                  <a16:creationId xmlns:a16="http://schemas.microsoft.com/office/drawing/2014/main" id="{12D010CF-10AF-4074-A1AD-25D514C57868}"/>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033841" y="1592383"/>
              <a:ext cx="5188322" cy="4338359"/>
            </a:xfrm>
            <a:prstGeom prst="rect">
              <a:avLst/>
            </a:prstGeom>
          </p:spPr>
        </p:pic>
        <p:sp>
          <p:nvSpPr>
            <p:cNvPr id="9" name="TextBox 8">
              <a:extLst>
                <a:ext uri="{FF2B5EF4-FFF2-40B4-BE49-F238E27FC236}">
                  <a16:creationId xmlns:a16="http://schemas.microsoft.com/office/drawing/2014/main" id="{4C7EE14A-2FAA-48F9-B2FB-1A511C8AE2A3}"/>
                </a:ext>
              </a:extLst>
            </p:cNvPr>
            <p:cNvSpPr txBox="1"/>
            <p:nvPr/>
          </p:nvSpPr>
          <p:spPr>
            <a:xfrm>
              <a:off x="8724016" y="4750802"/>
              <a:ext cx="486030" cy="400110"/>
            </a:xfrm>
            <a:prstGeom prst="rect">
              <a:avLst/>
            </a:prstGeom>
            <a:solidFill>
              <a:schemeClr val="bg1"/>
            </a:solidFill>
          </p:spPr>
          <p:txBody>
            <a:bodyPr wrap="none" rtlCol="0">
              <a:spAutoFit/>
            </a:bodyPr>
            <a:lstStyle/>
            <a:p>
              <a:r>
                <a:rPr lang="el-GR" sz="2000" b="1" dirty="0">
                  <a:solidFill>
                    <a:schemeClr val="accent1"/>
                  </a:solidFill>
                </a:rPr>
                <a:t>Δ</a:t>
              </a:r>
              <a:r>
                <a:rPr lang="en-CA" sz="2000" b="1" dirty="0">
                  <a:solidFill>
                    <a:schemeClr val="accent1"/>
                  </a:solidFill>
                  <a:latin typeface="Courier New" pitchFamily="49" charset="0"/>
                  <a:cs typeface="Courier New" pitchFamily="49" charset="0"/>
                </a:rPr>
                <a:t>S</a:t>
              </a:r>
              <a:endParaRPr lang="en-CA" sz="2000" dirty="0">
                <a:solidFill>
                  <a:schemeClr val="accent1"/>
                </a:solidFill>
              </a:endParaRPr>
            </a:p>
          </p:txBody>
        </p:sp>
        <p:sp>
          <p:nvSpPr>
            <p:cNvPr id="10" name="TextBox 9">
              <a:extLst>
                <a:ext uri="{FF2B5EF4-FFF2-40B4-BE49-F238E27FC236}">
                  <a16:creationId xmlns:a16="http://schemas.microsoft.com/office/drawing/2014/main" id="{FFCDCEB5-8411-4BFB-9AB8-ACE7217DA21E}"/>
                </a:ext>
              </a:extLst>
            </p:cNvPr>
            <p:cNvSpPr txBox="1"/>
            <p:nvPr/>
          </p:nvSpPr>
          <p:spPr>
            <a:xfrm>
              <a:off x="8843995" y="3085562"/>
              <a:ext cx="2378168" cy="400110"/>
            </a:xfrm>
            <a:prstGeom prst="rect">
              <a:avLst/>
            </a:prstGeom>
            <a:solidFill>
              <a:schemeClr val="bg1"/>
            </a:solidFill>
          </p:spPr>
          <p:txBody>
            <a:bodyPr wrap="square" rtlCol="0">
              <a:spAutoFit/>
            </a:bodyPr>
            <a:lstStyle/>
            <a:p>
              <a:r>
                <a:rPr lang="en-CA" sz="2000" b="1" dirty="0">
                  <a:solidFill>
                    <a:schemeClr val="accent1"/>
                  </a:solidFill>
                </a:rPr>
                <a:t>Peak / Maximum        </a:t>
              </a:r>
            </a:p>
          </p:txBody>
        </p:sp>
        <p:sp>
          <p:nvSpPr>
            <p:cNvPr id="16" name="ZoneTexte 2">
              <a:extLst>
                <a:ext uri="{FF2B5EF4-FFF2-40B4-BE49-F238E27FC236}">
                  <a16:creationId xmlns:a16="http://schemas.microsoft.com/office/drawing/2014/main" id="{A230A220-F869-4D27-A1F1-C62359749052}"/>
                </a:ext>
              </a:extLst>
            </p:cNvPr>
            <p:cNvSpPr txBox="1"/>
            <p:nvPr/>
          </p:nvSpPr>
          <p:spPr>
            <a:xfrm>
              <a:off x="8724016" y="5150912"/>
              <a:ext cx="2664067" cy="646331"/>
            </a:xfrm>
            <a:prstGeom prst="rect">
              <a:avLst/>
            </a:prstGeom>
            <a:noFill/>
          </p:spPr>
          <p:txBody>
            <a:bodyPr wrap="square" rtlCol="0">
              <a:spAutoFit/>
            </a:bodyPr>
            <a:lstStyle/>
            <a:p>
              <a:r>
                <a:rPr lang="el-GR" b="1" dirty="0">
                  <a:solidFill>
                    <a:schemeClr val="bg1">
                      <a:lumMod val="95000"/>
                      <a:lumOff val="5000"/>
                    </a:schemeClr>
                  </a:solidFill>
                </a:rPr>
                <a:t>Δ</a:t>
              </a:r>
              <a:r>
                <a:rPr lang="en-CA" b="1" dirty="0">
                  <a:solidFill>
                    <a:schemeClr val="bg1">
                      <a:lumMod val="95000"/>
                      <a:lumOff val="5000"/>
                    </a:schemeClr>
                  </a:solidFill>
                  <a:latin typeface="Courier New" pitchFamily="49" charset="0"/>
                  <a:cs typeface="Courier New" pitchFamily="49" charset="0"/>
                </a:rPr>
                <a:t>S : step size</a:t>
              </a:r>
              <a:endParaRPr lang="fr-CA" b="1" dirty="0">
                <a:solidFill>
                  <a:schemeClr val="bg1">
                    <a:lumMod val="95000"/>
                    <a:lumOff val="5000"/>
                  </a:schemeClr>
                </a:solidFill>
                <a:latin typeface="Courier New" pitchFamily="49" charset="0"/>
                <a:cs typeface="Courier New" pitchFamily="49" charset="0"/>
              </a:endParaRPr>
            </a:p>
            <a:p>
              <a:r>
                <a:rPr lang="el-GR" b="1" dirty="0">
                  <a:solidFill>
                    <a:schemeClr val="bg1">
                      <a:lumMod val="95000"/>
                      <a:lumOff val="5000"/>
                    </a:schemeClr>
                  </a:solidFill>
                  <a:latin typeface="Courier New" pitchFamily="49" charset="0"/>
                  <a:cs typeface="Courier New" pitchFamily="49" charset="0"/>
                </a:rPr>
                <a:t>θ</a:t>
              </a:r>
              <a:r>
                <a:rPr lang="en-CA" b="1" dirty="0">
                  <a:solidFill>
                    <a:schemeClr val="bg1">
                      <a:lumMod val="95000"/>
                      <a:lumOff val="5000"/>
                    </a:schemeClr>
                  </a:solidFill>
                  <a:latin typeface="Courier New" pitchFamily="49" charset="0"/>
                  <a:cs typeface="Courier New" pitchFamily="49" charset="0"/>
                </a:rPr>
                <a:t> : opening angle</a:t>
              </a:r>
            </a:p>
          </p:txBody>
        </p:sp>
      </p:grpSp>
      <p:sp>
        <p:nvSpPr>
          <p:cNvPr id="2" name="Title 1">
            <a:extLst>
              <a:ext uri="{FF2B5EF4-FFF2-40B4-BE49-F238E27FC236}">
                <a16:creationId xmlns:a16="http://schemas.microsoft.com/office/drawing/2014/main" id="{1C82CA41-33CE-4F03-85BB-743A004ADD25}"/>
              </a:ext>
            </a:extLst>
          </p:cNvPr>
          <p:cNvSpPr>
            <a:spLocks noGrp="1"/>
          </p:cNvSpPr>
          <p:nvPr>
            <p:ph type="title"/>
          </p:nvPr>
        </p:nvSpPr>
        <p:spPr>
          <a:xfrm>
            <a:off x="495974" y="321472"/>
            <a:ext cx="11460497" cy="1478570"/>
          </a:xfrm>
        </p:spPr>
        <p:txBody>
          <a:bodyPr/>
          <a:lstStyle/>
          <a:p>
            <a:r>
              <a:rPr lang="en-CA" dirty="0"/>
              <a:t>Deterministic vs. Probabilistic Tractography</a:t>
            </a:r>
          </a:p>
        </p:txBody>
      </p:sp>
      <p:sp>
        <p:nvSpPr>
          <p:cNvPr id="3" name="Content Placeholder 2">
            <a:extLst>
              <a:ext uri="{FF2B5EF4-FFF2-40B4-BE49-F238E27FC236}">
                <a16:creationId xmlns:a16="http://schemas.microsoft.com/office/drawing/2014/main" id="{A66CE873-8D75-48B3-9ED1-F7EDE5832741}"/>
              </a:ext>
            </a:extLst>
          </p:cNvPr>
          <p:cNvSpPr>
            <a:spLocks noGrp="1"/>
          </p:cNvSpPr>
          <p:nvPr>
            <p:ph idx="1"/>
          </p:nvPr>
        </p:nvSpPr>
        <p:spPr>
          <a:xfrm>
            <a:off x="803917" y="1938203"/>
            <a:ext cx="6928991" cy="5055829"/>
          </a:xfrm>
        </p:spPr>
        <p:txBody>
          <a:bodyPr/>
          <a:lstStyle/>
          <a:p>
            <a:r>
              <a:rPr lang="en-US" dirty="0">
                <a:latin typeface="+mn-lt"/>
              </a:rPr>
              <a:t>Deterministic:</a:t>
            </a:r>
          </a:p>
          <a:p>
            <a:pPr lvl="1"/>
            <a:r>
              <a:rPr lang="en-US" dirty="0">
                <a:latin typeface="+mn-lt"/>
              </a:rPr>
              <a:t>Follow the peak direction of the fiber ODF in the (CSA / CSD case)</a:t>
            </a:r>
          </a:p>
          <a:p>
            <a:pPr lvl="1"/>
            <a:r>
              <a:rPr lang="en-CA" dirty="0">
                <a:latin typeface="+mn-lt"/>
              </a:rPr>
              <a:t>If multiple peaks are available in the distribution, follow the closest to the incoming direction</a:t>
            </a:r>
          </a:p>
          <a:p>
            <a:pPr lvl="1"/>
            <a:endParaRPr lang="en-US" dirty="0">
              <a:latin typeface="+mn-lt"/>
            </a:endParaRPr>
          </a:p>
          <a:p>
            <a:r>
              <a:rPr lang="en-US" dirty="0">
                <a:latin typeface="+mn-lt"/>
              </a:rPr>
              <a:t>Probabilistic:</a:t>
            </a:r>
          </a:p>
          <a:p>
            <a:pPr lvl="1"/>
            <a:r>
              <a:rPr lang="en-CA" dirty="0">
                <a:latin typeface="+mn-lt"/>
              </a:rPr>
              <a:t>Sample a direction from the model at each voxel to probabilistically select a direction to follow</a:t>
            </a:r>
          </a:p>
          <a:p>
            <a:pPr lvl="1"/>
            <a:endParaRPr lang="en-CA" dirty="0">
              <a:latin typeface="+mn-lt"/>
            </a:endParaRPr>
          </a:p>
        </p:txBody>
      </p:sp>
      <p:pic>
        <p:nvPicPr>
          <p:cNvPr id="12" name="1fiber-fodf-random-orientation-1-1379">
            <a:hlinkClick r:id="" action="ppaction://media"/>
            <a:extLst>
              <a:ext uri="{FF2B5EF4-FFF2-40B4-BE49-F238E27FC236}">
                <a16:creationId xmlns:a16="http://schemas.microsoft.com/office/drawing/2014/main" id="{7838B2FC-53E5-B647-A932-D94E7C654200}"/>
              </a:ext>
            </a:extLst>
          </p:cNvPr>
          <p:cNvPicPr>
            <a:picLocks noChangeAspect="1"/>
          </p:cNvPicPr>
          <p:nvPr>
            <a:videoFile r:link="rId2"/>
            <p:extLst>
              <p:ext uri="{DAA4B4D4-6D71-4841-9C94-3DE7FCFB9230}">
                <p14:media xmlns:p14="http://schemas.microsoft.com/office/powerpoint/2010/main" r:embed="rId1"/>
              </p:ext>
            </p:extLst>
          </p:nvPr>
        </p:nvPicPr>
        <p:blipFill>
          <a:blip r:embed="rId6" cstate="print"/>
          <a:stretch>
            <a:fillRect/>
          </a:stretch>
        </p:blipFill>
        <p:spPr>
          <a:xfrm rot="5400000">
            <a:off x="10478133" y="4310363"/>
            <a:ext cx="1819900" cy="1819900"/>
          </a:xfrm>
          <a:prstGeom prst="rect">
            <a:avLst/>
          </a:prstGeom>
        </p:spPr>
      </p:pic>
      <p:grpSp>
        <p:nvGrpSpPr>
          <p:cNvPr id="13" name="Group 12">
            <a:extLst>
              <a:ext uri="{FF2B5EF4-FFF2-40B4-BE49-F238E27FC236}">
                <a16:creationId xmlns:a16="http://schemas.microsoft.com/office/drawing/2014/main" id="{BC8DBDED-3E1A-B140-93C2-074E28C6056A}"/>
              </a:ext>
            </a:extLst>
          </p:cNvPr>
          <p:cNvGrpSpPr/>
          <p:nvPr/>
        </p:nvGrpSpPr>
        <p:grpSpPr>
          <a:xfrm>
            <a:off x="7732908" y="4132087"/>
            <a:ext cx="4812530" cy="2591300"/>
            <a:chOff x="5953547" y="1664696"/>
            <a:chExt cx="9853878" cy="5305808"/>
          </a:xfrm>
        </p:grpSpPr>
        <p:pic>
          <p:nvPicPr>
            <p:cNvPr id="14" name="Espace réservé du contenu 11">
              <a:extLst>
                <a:ext uri="{FF2B5EF4-FFF2-40B4-BE49-F238E27FC236}">
                  <a16:creationId xmlns:a16="http://schemas.microsoft.com/office/drawing/2014/main" id="{C349F89F-151D-294C-AC24-1E79B9A6DD5D}"/>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53547" y="1664696"/>
              <a:ext cx="5187894" cy="4338000"/>
            </a:xfrm>
            <a:prstGeom prst="rect">
              <a:avLst/>
            </a:prstGeom>
          </p:spPr>
        </p:pic>
        <p:sp>
          <p:nvSpPr>
            <p:cNvPr id="15" name="ZoneTexte 2">
              <a:extLst>
                <a:ext uri="{FF2B5EF4-FFF2-40B4-BE49-F238E27FC236}">
                  <a16:creationId xmlns:a16="http://schemas.microsoft.com/office/drawing/2014/main" id="{2B70DD55-B484-BE4F-A901-81EDF0270E31}"/>
                </a:ext>
              </a:extLst>
            </p:cNvPr>
            <p:cNvSpPr txBox="1"/>
            <p:nvPr/>
          </p:nvSpPr>
          <p:spPr>
            <a:xfrm>
              <a:off x="9201052" y="5647111"/>
              <a:ext cx="6606373" cy="1323393"/>
            </a:xfrm>
            <a:prstGeom prst="rect">
              <a:avLst/>
            </a:prstGeom>
            <a:noFill/>
          </p:spPr>
          <p:txBody>
            <a:bodyPr wrap="square" rtlCol="0">
              <a:spAutoFit/>
            </a:bodyPr>
            <a:lstStyle/>
            <a:p>
              <a:r>
                <a:rPr lang="el-GR" b="1" dirty="0"/>
                <a:t>Δ</a:t>
              </a:r>
              <a:r>
                <a:rPr lang="en-CA" b="1" dirty="0">
                  <a:solidFill>
                    <a:srgbClr val="262626"/>
                  </a:solidFill>
                  <a:latin typeface="Courier New" pitchFamily="49" charset="0"/>
                  <a:cs typeface="Courier New" pitchFamily="49" charset="0"/>
                </a:rPr>
                <a:t>S : step size</a:t>
              </a:r>
              <a:endParaRPr lang="fr-CA" b="1" dirty="0">
                <a:solidFill>
                  <a:srgbClr val="262626"/>
                </a:solidFill>
                <a:latin typeface="Courier New" pitchFamily="49" charset="0"/>
                <a:cs typeface="Courier New" pitchFamily="49" charset="0"/>
              </a:endParaRPr>
            </a:p>
            <a:p>
              <a:r>
                <a:rPr lang="el-GR" b="1" dirty="0">
                  <a:solidFill>
                    <a:srgbClr val="262626"/>
                  </a:solidFill>
                  <a:latin typeface="Courier New" pitchFamily="49" charset="0"/>
                  <a:cs typeface="Courier New" pitchFamily="49" charset="0"/>
                </a:rPr>
                <a:t>θ</a:t>
              </a:r>
              <a:r>
                <a:rPr lang="en-CA" b="1" dirty="0">
                  <a:solidFill>
                    <a:srgbClr val="262626"/>
                  </a:solidFill>
                  <a:latin typeface="Courier New" pitchFamily="49" charset="0"/>
                  <a:cs typeface="Courier New" pitchFamily="49" charset="0"/>
                </a:rPr>
                <a:t> : opening angle</a:t>
              </a:r>
            </a:p>
          </p:txBody>
        </p:sp>
        <p:sp>
          <p:nvSpPr>
            <p:cNvPr id="17" name="TextBox 16">
              <a:extLst>
                <a:ext uri="{FF2B5EF4-FFF2-40B4-BE49-F238E27FC236}">
                  <a16:creationId xmlns:a16="http://schemas.microsoft.com/office/drawing/2014/main" id="{F00C646A-1B6E-314D-B514-9087C359E957}"/>
                </a:ext>
              </a:extLst>
            </p:cNvPr>
            <p:cNvSpPr txBox="1"/>
            <p:nvPr/>
          </p:nvSpPr>
          <p:spPr>
            <a:xfrm>
              <a:off x="8690760" y="4750656"/>
              <a:ext cx="486030" cy="400110"/>
            </a:xfrm>
            <a:prstGeom prst="rect">
              <a:avLst/>
            </a:prstGeom>
            <a:solidFill>
              <a:schemeClr val="bg1"/>
            </a:solidFill>
          </p:spPr>
          <p:txBody>
            <a:bodyPr wrap="none" rtlCol="0">
              <a:spAutoFit/>
            </a:bodyPr>
            <a:lstStyle/>
            <a:p>
              <a:r>
                <a:rPr lang="el-GR" sz="2000" b="1" dirty="0">
                  <a:solidFill>
                    <a:schemeClr val="accent1"/>
                  </a:solidFill>
                </a:rPr>
                <a:t>Δ</a:t>
              </a:r>
              <a:r>
                <a:rPr lang="en-CA" sz="2000" b="1" dirty="0">
                  <a:solidFill>
                    <a:schemeClr val="accent1"/>
                  </a:solidFill>
                  <a:latin typeface="Courier New" pitchFamily="49" charset="0"/>
                  <a:cs typeface="Courier New" pitchFamily="49" charset="0"/>
                </a:rPr>
                <a:t>S</a:t>
              </a:r>
              <a:endParaRPr lang="en-CA" sz="2000" dirty="0">
                <a:solidFill>
                  <a:schemeClr val="accent1"/>
                </a:solidFill>
              </a:endParaRPr>
            </a:p>
          </p:txBody>
        </p:sp>
        <p:sp>
          <p:nvSpPr>
            <p:cNvPr id="18" name="TextBox 17">
              <a:extLst>
                <a:ext uri="{FF2B5EF4-FFF2-40B4-BE49-F238E27FC236}">
                  <a16:creationId xmlns:a16="http://schemas.microsoft.com/office/drawing/2014/main" id="{BB932044-5505-4E45-869A-AA7D6E9713EC}"/>
                </a:ext>
              </a:extLst>
            </p:cNvPr>
            <p:cNvSpPr txBox="1"/>
            <p:nvPr/>
          </p:nvSpPr>
          <p:spPr>
            <a:xfrm>
              <a:off x="8784371" y="3144225"/>
              <a:ext cx="2468881" cy="400110"/>
            </a:xfrm>
            <a:prstGeom prst="rect">
              <a:avLst/>
            </a:prstGeom>
            <a:solidFill>
              <a:schemeClr val="bg1"/>
            </a:solidFill>
          </p:spPr>
          <p:txBody>
            <a:bodyPr wrap="none" rtlCol="0">
              <a:spAutoFit/>
            </a:bodyPr>
            <a:lstStyle/>
            <a:p>
              <a:r>
                <a:rPr lang="en-CA" sz="2000" b="1" dirty="0">
                  <a:solidFill>
                    <a:schemeClr val="accent1"/>
                  </a:solidFill>
                </a:rPr>
                <a:t>Peak / Maximum        </a:t>
              </a:r>
            </a:p>
          </p:txBody>
        </p:sp>
      </p:grpSp>
    </p:spTree>
    <p:extLst>
      <p:ext uri="{BB962C8B-B14F-4D97-AF65-F5344CB8AC3E}">
        <p14:creationId xmlns:p14="http://schemas.microsoft.com/office/powerpoint/2010/main" val="144511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71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391A-D6E5-41FC-89D8-1E351DCD7A93}"/>
              </a:ext>
            </a:extLst>
          </p:cNvPr>
          <p:cNvSpPr>
            <a:spLocks noGrp="1"/>
          </p:cNvSpPr>
          <p:nvPr>
            <p:ph type="title"/>
          </p:nvPr>
        </p:nvSpPr>
        <p:spPr>
          <a:xfrm>
            <a:off x="1143001" y="18285"/>
            <a:ext cx="9905998" cy="1478570"/>
          </a:xfrm>
        </p:spPr>
        <p:txBody>
          <a:bodyPr>
            <a:normAutofit/>
          </a:bodyPr>
          <a:lstStyle/>
          <a:p>
            <a:pPr algn="ctr"/>
            <a:r>
              <a:rPr lang="en-CA" dirty="0"/>
              <a:t>NDMG Tractography</a:t>
            </a:r>
          </a:p>
        </p:txBody>
      </p:sp>
      <p:sp>
        <p:nvSpPr>
          <p:cNvPr id="3" name="Content Placeholder 2">
            <a:extLst>
              <a:ext uri="{FF2B5EF4-FFF2-40B4-BE49-F238E27FC236}">
                <a16:creationId xmlns:a16="http://schemas.microsoft.com/office/drawing/2014/main" id="{36F1CCB1-E3FA-4C1B-978E-C9F7E0C99863}"/>
              </a:ext>
            </a:extLst>
          </p:cNvPr>
          <p:cNvSpPr>
            <a:spLocks noGrp="1"/>
          </p:cNvSpPr>
          <p:nvPr>
            <p:ph idx="1"/>
          </p:nvPr>
        </p:nvSpPr>
        <p:spPr>
          <a:xfrm>
            <a:off x="1000916" y="1496855"/>
            <a:ext cx="10886283" cy="3541714"/>
          </a:xfrm>
        </p:spPr>
        <p:txBody>
          <a:bodyPr>
            <a:normAutofit/>
          </a:bodyPr>
          <a:lstStyle/>
          <a:p>
            <a:r>
              <a:rPr lang="en-CA" sz="2400" dirty="0">
                <a:latin typeface="+mn-lt"/>
              </a:rPr>
              <a:t>Probabilistic, deterministic, and particle tracking methods available.</a:t>
            </a:r>
          </a:p>
          <a:p>
            <a:r>
              <a:rPr lang="en-CA" sz="2400" dirty="0">
                <a:latin typeface="+mn-lt"/>
              </a:rPr>
              <a:t>Denser seeding (configurable with --seed flag) yields more streamlines. </a:t>
            </a:r>
          </a:p>
          <a:p>
            <a:r>
              <a:rPr lang="en-CA" sz="2400" dirty="0">
                <a:latin typeface="+mn-lt"/>
              </a:rPr>
              <a:t>500,000 -1 million streamlines recommended (need --seed 20/25) </a:t>
            </a:r>
            <a:r>
              <a:rPr lang="en-US" sz="1400" dirty="0">
                <a:latin typeface="+mn-lt"/>
              </a:rPr>
              <a:t>(</a:t>
            </a:r>
            <a:r>
              <a:rPr lang="en-US" sz="1400" dirty="0" err="1">
                <a:latin typeface="+mn-lt"/>
              </a:rPr>
              <a:t>Roine</a:t>
            </a:r>
            <a:r>
              <a:rPr lang="en-US" sz="1400" dirty="0">
                <a:latin typeface="+mn-lt"/>
              </a:rPr>
              <a:t> et al. 2019)</a:t>
            </a:r>
          </a:p>
          <a:p>
            <a:pPr lvl="1"/>
            <a:r>
              <a:rPr lang="en-US" dirty="0">
                <a:latin typeface="+mn-lt"/>
              </a:rPr>
              <a:t>Reproducibility increases with streamlines, but it’s compute hungry.</a:t>
            </a:r>
          </a:p>
          <a:p>
            <a:r>
              <a:rPr lang="en-CA" sz="2400" dirty="0">
                <a:latin typeface="+mn-lt"/>
              </a:rPr>
              <a:t>Seeding occurs in:  </a:t>
            </a:r>
          </a:p>
          <a:p>
            <a:pPr lvl="1"/>
            <a:r>
              <a:rPr lang="en-CA" sz="2000" dirty="0">
                <a:latin typeface="+mn-lt"/>
              </a:rPr>
              <a:t>(1) GM-WM interface </a:t>
            </a:r>
          </a:p>
          <a:p>
            <a:pPr lvl="1"/>
            <a:r>
              <a:rPr lang="en-CA" sz="2000" dirty="0">
                <a:latin typeface="+mn-lt"/>
              </a:rPr>
              <a:t>(2) Corpus Callosum</a:t>
            </a:r>
          </a:p>
        </p:txBody>
      </p:sp>
      <p:pic>
        <p:nvPicPr>
          <p:cNvPr id="10" name="Picture 9">
            <a:extLst>
              <a:ext uri="{FF2B5EF4-FFF2-40B4-BE49-F238E27FC236}">
                <a16:creationId xmlns:a16="http://schemas.microsoft.com/office/drawing/2014/main" id="{31A41844-25FC-6F47-82E1-356A132D4E34}"/>
              </a:ext>
            </a:extLst>
          </p:cNvPr>
          <p:cNvPicPr>
            <a:picLocks noChangeAspect="1"/>
          </p:cNvPicPr>
          <p:nvPr/>
        </p:nvPicPr>
        <p:blipFill>
          <a:blip r:embed="rId5"/>
          <a:stretch>
            <a:fillRect/>
          </a:stretch>
        </p:blipFill>
        <p:spPr>
          <a:xfrm>
            <a:off x="304801" y="4764790"/>
            <a:ext cx="5120294" cy="185610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660EEB92-78A0-754F-9E32-8DF769F0DBA6}"/>
              </a:ext>
            </a:extLst>
          </p:cNvPr>
          <p:cNvGrpSpPr/>
          <p:nvPr/>
        </p:nvGrpSpPr>
        <p:grpSpPr>
          <a:xfrm rot="5400000">
            <a:off x="7409482" y="3648448"/>
            <a:ext cx="2583909" cy="3153474"/>
            <a:chOff x="5628697" y="1686627"/>
            <a:chExt cx="3539742" cy="4320000"/>
          </a:xfrm>
        </p:grpSpPr>
        <p:pic>
          <p:nvPicPr>
            <p:cNvPr id="14" name="Picture 5">
              <a:extLst>
                <a:ext uri="{FF2B5EF4-FFF2-40B4-BE49-F238E27FC236}">
                  <a16:creationId xmlns:a16="http://schemas.microsoft.com/office/drawing/2014/main" id="{644FFD9E-0D28-894B-BF74-9CFAF3AB593E}"/>
                </a:ext>
              </a:extLst>
            </p:cNvPr>
            <p:cNvPicPr>
              <a:picLocks noChangeAspect="1" noChangeArrowheads="1"/>
            </p:cNvPicPr>
            <p:nvPr>
              <p:custDataLst>
                <p:tags r:id="rId1"/>
              </p:custDataLst>
            </p:nvPr>
          </p:nvPicPr>
          <p:blipFill rotWithShape="1">
            <a:blip r:embed="rId6" cstate="print">
              <a:extLst>
                <a:ext uri="{28A0092B-C50C-407E-A947-70E740481C1C}">
                  <a14:useLocalDpi xmlns:a14="http://schemas.microsoft.com/office/drawing/2010/main" val="0"/>
                </a:ext>
              </a:extLst>
            </a:blip>
            <a:srcRect b="1483"/>
            <a:stretch/>
          </p:blipFill>
          <p:spPr bwMode="auto">
            <a:xfrm>
              <a:off x="5628697" y="1686627"/>
              <a:ext cx="3539742"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25">
              <a:extLst>
                <a:ext uri="{FF2B5EF4-FFF2-40B4-BE49-F238E27FC236}">
                  <a16:creationId xmlns:a16="http://schemas.microsoft.com/office/drawing/2014/main" id="{5146CAD0-64C7-3C49-A02B-E907BB2124E1}"/>
                </a:ext>
              </a:extLst>
            </p:cNvPr>
            <p:cNvGrpSpPr>
              <a:grpSpLocks/>
            </p:cNvGrpSpPr>
            <p:nvPr>
              <p:custDataLst>
                <p:tags r:id="rId2"/>
              </p:custDataLst>
            </p:nvPr>
          </p:nvGrpSpPr>
          <p:grpSpPr bwMode="auto">
            <a:xfrm>
              <a:off x="6838567" y="2155328"/>
              <a:ext cx="1037361" cy="3072435"/>
              <a:chOff x="0" y="0"/>
              <a:chExt cx="755" cy="2900"/>
            </a:xfrm>
          </p:grpSpPr>
          <p:sp>
            <p:nvSpPr>
              <p:cNvPr id="16" name="Freeform 23">
                <a:extLst>
                  <a:ext uri="{FF2B5EF4-FFF2-40B4-BE49-F238E27FC236}">
                    <a16:creationId xmlns:a16="http://schemas.microsoft.com/office/drawing/2014/main" id="{0BC64B08-95D8-9B44-9ED4-E68C7F2219A1}"/>
                  </a:ext>
                </a:extLst>
              </p:cNvPr>
              <p:cNvSpPr>
                <a:spLocks/>
              </p:cNvSpPr>
              <p:nvPr/>
            </p:nvSpPr>
            <p:spPr bwMode="auto">
              <a:xfrm>
                <a:off x="0" y="0"/>
                <a:ext cx="696" cy="802"/>
              </a:xfrm>
              <a:custGeom>
                <a:avLst/>
                <a:gdLst>
                  <a:gd name="T0" fmla="*/ 6 w 21331"/>
                  <a:gd name="T1" fmla="*/ 3 h 21157"/>
                  <a:gd name="T2" fmla="*/ 2 w 21331"/>
                  <a:gd name="T3" fmla="*/ 8 h 21157"/>
                  <a:gd name="T4" fmla="*/ 0 w 21331"/>
                  <a:gd name="T5" fmla="*/ 13 h 21157"/>
                  <a:gd name="T6" fmla="*/ 2 w 21331"/>
                  <a:gd name="T7" fmla="*/ 22 h 21157"/>
                  <a:gd name="T8" fmla="*/ 8 w 21331"/>
                  <a:gd name="T9" fmla="*/ 30 h 21157"/>
                  <a:gd name="T10" fmla="*/ 14 w 21331"/>
                  <a:gd name="T11" fmla="*/ 30 h 21157"/>
                  <a:gd name="T12" fmla="*/ 20 w 21331"/>
                  <a:gd name="T13" fmla="*/ 27 h 21157"/>
                  <a:gd name="T14" fmla="*/ 22 w 21331"/>
                  <a:gd name="T15" fmla="*/ 19 h 21157"/>
                  <a:gd name="T16" fmla="*/ 22 w 21331"/>
                  <a:gd name="T17" fmla="*/ 11 h 21157"/>
                  <a:gd name="T18" fmla="*/ 18 w 21331"/>
                  <a:gd name="T19" fmla="*/ 3 h 21157"/>
                  <a:gd name="T20" fmla="*/ 16 w 21331"/>
                  <a:gd name="T21" fmla="*/ 0 h 2115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31"/>
                  <a:gd name="T34" fmla="*/ 0 h 21157"/>
                  <a:gd name="T35" fmla="*/ 21331 w 21331"/>
                  <a:gd name="T36" fmla="*/ 21157 h 2115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31" h="21157">
                    <a:moveTo>
                      <a:pt x="5718" y="1878"/>
                    </a:moveTo>
                    <a:cubicBezTo>
                      <a:pt x="4288" y="3130"/>
                      <a:pt x="2859" y="4383"/>
                      <a:pt x="1906" y="5635"/>
                    </a:cubicBezTo>
                    <a:cubicBezTo>
                      <a:pt x="953" y="6887"/>
                      <a:pt x="0" y="7826"/>
                      <a:pt x="0" y="9391"/>
                    </a:cubicBezTo>
                    <a:cubicBezTo>
                      <a:pt x="0" y="10957"/>
                      <a:pt x="635" y="13148"/>
                      <a:pt x="1906" y="15026"/>
                    </a:cubicBezTo>
                    <a:cubicBezTo>
                      <a:pt x="3176" y="16904"/>
                      <a:pt x="5718" y="19722"/>
                      <a:pt x="7624" y="20661"/>
                    </a:cubicBezTo>
                    <a:cubicBezTo>
                      <a:pt x="9529" y="21600"/>
                      <a:pt x="11435" y="20974"/>
                      <a:pt x="13341" y="20661"/>
                    </a:cubicBezTo>
                    <a:cubicBezTo>
                      <a:pt x="15247" y="20348"/>
                      <a:pt x="17788" y="20035"/>
                      <a:pt x="19059" y="18783"/>
                    </a:cubicBezTo>
                    <a:cubicBezTo>
                      <a:pt x="20329" y="17530"/>
                      <a:pt x="20647" y="15026"/>
                      <a:pt x="20965" y="13148"/>
                    </a:cubicBezTo>
                    <a:cubicBezTo>
                      <a:pt x="21282" y="11270"/>
                      <a:pt x="21600" y="9391"/>
                      <a:pt x="20965" y="7513"/>
                    </a:cubicBezTo>
                    <a:cubicBezTo>
                      <a:pt x="20329" y="5635"/>
                      <a:pt x="18106" y="3130"/>
                      <a:pt x="17153" y="1878"/>
                    </a:cubicBezTo>
                    <a:cubicBezTo>
                      <a:pt x="16200" y="626"/>
                      <a:pt x="15565" y="313"/>
                      <a:pt x="15247" y="0"/>
                    </a:cubicBez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200">
                    <a:solidFill>
                      <a:srgbClr val="FFFFFF"/>
                    </a:solidFill>
                    <a:latin typeface="Chalkboard" charset="0"/>
                    <a:ea typeface="ヒラギノ角ゴ ProN W3" charset="-128"/>
                    <a:sym typeface="Chalkboard" charset="0"/>
                  </a:defRPr>
                </a:lvl1pPr>
                <a:lvl2pPr marL="37931725" indent="-37474525" eaLnBrk="0" hangingPunct="0">
                  <a:defRPr sz="4200">
                    <a:solidFill>
                      <a:srgbClr val="FFFFFF"/>
                    </a:solidFill>
                    <a:latin typeface="Chalkboard" charset="0"/>
                    <a:ea typeface="ヒラギノ角ゴ ProN W3" charset="-128"/>
                    <a:sym typeface="Chalkboard" charset="0"/>
                  </a:defRPr>
                </a:lvl2pPr>
                <a:lvl3pPr eaLnBrk="0" hangingPunct="0">
                  <a:defRPr sz="4200">
                    <a:solidFill>
                      <a:srgbClr val="FFFFFF"/>
                    </a:solidFill>
                    <a:latin typeface="Chalkboard" charset="0"/>
                    <a:ea typeface="ヒラギノ角ゴ ProN W3" charset="-128"/>
                    <a:sym typeface="Chalkboard" charset="0"/>
                  </a:defRPr>
                </a:lvl3pPr>
                <a:lvl4pPr eaLnBrk="0" hangingPunct="0">
                  <a:defRPr sz="4200">
                    <a:solidFill>
                      <a:srgbClr val="FFFFFF"/>
                    </a:solidFill>
                    <a:latin typeface="Chalkboard" charset="0"/>
                    <a:ea typeface="ヒラギノ角ゴ ProN W3" charset="-128"/>
                    <a:sym typeface="Chalkboard" charset="0"/>
                  </a:defRPr>
                </a:lvl4pPr>
                <a:lvl5pPr eaLnBrk="0" hangingPunct="0">
                  <a:defRPr sz="4200">
                    <a:solidFill>
                      <a:srgbClr val="FFFFFF"/>
                    </a:solidFill>
                    <a:latin typeface="Chalkboard" charset="0"/>
                    <a:ea typeface="ヒラギノ角ゴ ProN W3" charset="-128"/>
                    <a:sym typeface="Chalkboard" charset="0"/>
                  </a:defRPr>
                </a:lvl5pPr>
                <a:lvl6pPr marL="4572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6pPr>
                <a:lvl7pPr marL="9144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7pPr>
                <a:lvl8pPr marL="13716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8pPr>
                <a:lvl9pPr marL="18288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9pPr>
              </a:lstStyle>
              <a:p>
                <a:pPr eaLnBrk="1" hangingPunct="1"/>
                <a:endParaRPr lang="en-US" altLang="en-US"/>
              </a:p>
            </p:txBody>
          </p:sp>
          <p:sp>
            <p:nvSpPr>
              <p:cNvPr id="17" name="Freeform 24">
                <a:extLst>
                  <a:ext uri="{FF2B5EF4-FFF2-40B4-BE49-F238E27FC236}">
                    <a16:creationId xmlns:a16="http://schemas.microsoft.com/office/drawing/2014/main" id="{DF620BEC-DC04-0342-A38F-A5C7876BD57F}"/>
                  </a:ext>
                </a:extLst>
              </p:cNvPr>
              <p:cNvSpPr>
                <a:spLocks/>
              </p:cNvSpPr>
              <p:nvPr/>
            </p:nvSpPr>
            <p:spPr bwMode="auto">
              <a:xfrm>
                <a:off x="0" y="1991"/>
                <a:ext cx="755" cy="909"/>
              </a:xfrm>
              <a:custGeom>
                <a:avLst/>
                <a:gdLst>
                  <a:gd name="T0" fmla="*/ 2 w 21421"/>
                  <a:gd name="T1" fmla="*/ 39 h 21305"/>
                  <a:gd name="T2" fmla="*/ 2 w 21421"/>
                  <a:gd name="T3" fmla="*/ 30 h 21305"/>
                  <a:gd name="T4" fmla="*/ 0 w 21421"/>
                  <a:gd name="T5" fmla="*/ 18 h 21305"/>
                  <a:gd name="T6" fmla="*/ 2 w 21421"/>
                  <a:gd name="T7" fmla="*/ 10 h 21305"/>
                  <a:gd name="T8" fmla="*/ 7 w 21421"/>
                  <a:gd name="T9" fmla="*/ 1 h 21305"/>
                  <a:gd name="T10" fmla="*/ 17 w 21421"/>
                  <a:gd name="T11" fmla="*/ 1 h 21305"/>
                  <a:gd name="T12" fmla="*/ 24 w 21421"/>
                  <a:gd name="T13" fmla="*/ 7 h 21305"/>
                  <a:gd name="T14" fmla="*/ 26 w 21421"/>
                  <a:gd name="T15" fmla="*/ 13 h 21305"/>
                  <a:gd name="T16" fmla="*/ 26 w 21421"/>
                  <a:gd name="T17" fmla="*/ 24 h 21305"/>
                  <a:gd name="T18" fmla="*/ 26 w 21421"/>
                  <a:gd name="T19" fmla="*/ 30 h 21305"/>
                  <a:gd name="T20" fmla="*/ 24 w 21421"/>
                  <a:gd name="T21" fmla="*/ 39 h 2130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421"/>
                  <a:gd name="T34" fmla="*/ 0 h 21305"/>
                  <a:gd name="T35" fmla="*/ 21421 w 21421"/>
                  <a:gd name="T36" fmla="*/ 21305 h 2130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421" h="21305">
                    <a:moveTo>
                      <a:pt x="1934" y="21305"/>
                    </a:moveTo>
                    <a:cubicBezTo>
                      <a:pt x="2096" y="19838"/>
                      <a:pt x="2257" y="18372"/>
                      <a:pt x="1934" y="16505"/>
                    </a:cubicBezTo>
                    <a:cubicBezTo>
                      <a:pt x="1612" y="14638"/>
                      <a:pt x="0" y="11972"/>
                      <a:pt x="0" y="10105"/>
                    </a:cubicBezTo>
                    <a:cubicBezTo>
                      <a:pt x="0" y="8238"/>
                      <a:pt x="967" y="6905"/>
                      <a:pt x="1934" y="5305"/>
                    </a:cubicBezTo>
                    <a:cubicBezTo>
                      <a:pt x="2901" y="3705"/>
                      <a:pt x="3869" y="1305"/>
                      <a:pt x="5803" y="505"/>
                    </a:cubicBezTo>
                    <a:cubicBezTo>
                      <a:pt x="7737" y="-295"/>
                      <a:pt x="11284" y="-28"/>
                      <a:pt x="13540" y="505"/>
                    </a:cubicBezTo>
                    <a:cubicBezTo>
                      <a:pt x="15797" y="1038"/>
                      <a:pt x="18054" y="2638"/>
                      <a:pt x="19343" y="3705"/>
                    </a:cubicBezTo>
                    <a:cubicBezTo>
                      <a:pt x="20633" y="4772"/>
                      <a:pt x="20955" y="5305"/>
                      <a:pt x="21278" y="6905"/>
                    </a:cubicBezTo>
                    <a:cubicBezTo>
                      <a:pt x="21600" y="8505"/>
                      <a:pt x="21278" y="11705"/>
                      <a:pt x="21278" y="13305"/>
                    </a:cubicBezTo>
                    <a:cubicBezTo>
                      <a:pt x="21278" y="14905"/>
                      <a:pt x="21600" y="15172"/>
                      <a:pt x="21278" y="16505"/>
                    </a:cubicBezTo>
                    <a:cubicBezTo>
                      <a:pt x="20955" y="17838"/>
                      <a:pt x="19666" y="20505"/>
                      <a:pt x="19343" y="21305"/>
                    </a:cubicBez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4200">
                    <a:solidFill>
                      <a:srgbClr val="FFFFFF"/>
                    </a:solidFill>
                    <a:latin typeface="Chalkboard" charset="0"/>
                    <a:ea typeface="ヒラギノ角ゴ ProN W3" charset="-128"/>
                    <a:sym typeface="Chalkboard" charset="0"/>
                  </a:defRPr>
                </a:lvl1pPr>
                <a:lvl2pPr marL="37931725" indent="-37474525" eaLnBrk="0" hangingPunct="0">
                  <a:defRPr sz="4200">
                    <a:solidFill>
                      <a:srgbClr val="FFFFFF"/>
                    </a:solidFill>
                    <a:latin typeface="Chalkboard" charset="0"/>
                    <a:ea typeface="ヒラギノ角ゴ ProN W3" charset="-128"/>
                    <a:sym typeface="Chalkboard" charset="0"/>
                  </a:defRPr>
                </a:lvl2pPr>
                <a:lvl3pPr eaLnBrk="0" hangingPunct="0">
                  <a:defRPr sz="4200">
                    <a:solidFill>
                      <a:srgbClr val="FFFFFF"/>
                    </a:solidFill>
                    <a:latin typeface="Chalkboard" charset="0"/>
                    <a:ea typeface="ヒラギノ角ゴ ProN W3" charset="-128"/>
                    <a:sym typeface="Chalkboard" charset="0"/>
                  </a:defRPr>
                </a:lvl3pPr>
                <a:lvl4pPr eaLnBrk="0" hangingPunct="0">
                  <a:defRPr sz="4200">
                    <a:solidFill>
                      <a:srgbClr val="FFFFFF"/>
                    </a:solidFill>
                    <a:latin typeface="Chalkboard" charset="0"/>
                    <a:ea typeface="ヒラギノ角ゴ ProN W3" charset="-128"/>
                    <a:sym typeface="Chalkboard" charset="0"/>
                  </a:defRPr>
                </a:lvl4pPr>
                <a:lvl5pPr eaLnBrk="0" hangingPunct="0">
                  <a:defRPr sz="4200">
                    <a:solidFill>
                      <a:srgbClr val="FFFFFF"/>
                    </a:solidFill>
                    <a:latin typeface="Chalkboard" charset="0"/>
                    <a:ea typeface="ヒラギノ角ゴ ProN W3" charset="-128"/>
                    <a:sym typeface="Chalkboard" charset="0"/>
                  </a:defRPr>
                </a:lvl5pPr>
                <a:lvl6pPr marL="4572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6pPr>
                <a:lvl7pPr marL="9144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7pPr>
                <a:lvl8pPr marL="13716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8pPr>
                <a:lvl9pPr marL="1828800" eaLnBrk="0" fontAlgn="base" hangingPunct="0">
                  <a:spcBef>
                    <a:spcPct val="0"/>
                  </a:spcBef>
                  <a:spcAft>
                    <a:spcPct val="0"/>
                  </a:spcAft>
                  <a:defRPr sz="4200">
                    <a:solidFill>
                      <a:srgbClr val="FFFFFF"/>
                    </a:solidFill>
                    <a:latin typeface="Chalkboard" charset="0"/>
                    <a:ea typeface="ヒラギノ角ゴ ProN W3" charset="-128"/>
                    <a:sym typeface="Chalkboard" charset="0"/>
                  </a:defRPr>
                </a:lvl9pPr>
              </a:lstStyle>
              <a:p>
                <a:pPr eaLnBrk="1" hangingPunct="1"/>
                <a:endParaRPr lang="en-US" altLang="en-US"/>
              </a:p>
            </p:txBody>
          </p:sp>
        </p:grpSp>
      </p:grpSp>
    </p:spTree>
    <p:extLst>
      <p:ext uri="{BB962C8B-B14F-4D97-AF65-F5344CB8AC3E}">
        <p14:creationId xmlns:p14="http://schemas.microsoft.com/office/powerpoint/2010/main" val="65066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1229520" y="1881074"/>
            <a:ext cx="10707483" cy="4415264"/>
          </a:xfrm>
        </p:spPr>
        <p:txBody>
          <a:bodyPr>
            <a:normAutofit/>
          </a:bodyPr>
          <a:lstStyle/>
          <a:p>
            <a:r>
              <a:rPr lang="en-US" dirty="0">
                <a:latin typeface="Calibri" panose="020F0502020204030204" pitchFamily="34" charset="0"/>
                <a:cs typeface="Calibri" panose="020F0502020204030204" pitchFamily="34" charset="0"/>
              </a:rPr>
              <a:t>Especially populous (150-200 million) commissural (interhemispheric) fibers need to be tracked somehow!</a:t>
            </a:r>
          </a:p>
          <a:p>
            <a:pPr lvl="1"/>
            <a:r>
              <a:rPr lang="en-US" dirty="0">
                <a:latin typeface="Calibri" panose="020F0502020204030204" pitchFamily="34" charset="0"/>
                <a:cs typeface="Calibri" panose="020F0502020204030204" pitchFamily="34" charset="0"/>
              </a:rPr>
              <a:t>Sufficiently large step-size in tractography can help. NDMG uses 0.2 by default.</a:t>
            </a:r>
          </a:p>
          <a:p>
            <a:pPr lvl="1"/>
            <a:r>
              <a:rPr lang="en-US" dirty="0">
                <a:latin typeface="Calibri" panose="020F0502020204030204" pitchFamily="34" charset="0"/>
                <a:cs typeface="Calibri" panose="020F0502020204030204" pitchFamily="34" charset="0"/>
              </a:rPr>
              <a:t>Denser seeding from Corpus Callosum can also help, so in NDMG we do this.</a:t>
            </a:r>
          </a:p>
          <a:p>
            <a:pPr lvl="2"/>
            <a:endParaRPr lang="en-US" dirty="0">
              <a:latin typeface="Calibri" panose="020F0502020204030204" pitchFamily="34" charset="0"/>
              <a:cs typeface="Calibri" panose="020F0502020204030204" pitchFamily="34" charset="0"/>
            </a:endParaRPr>
          </a:p>
          <a:p>
            <a:pPr marL="1371600" lvl="3" indent="0">
              <a:buNone/>
            </a:pPr>
            <a:endParaRPr lang="en-US" dirty="0">
              <a:latin typeface="Calibri" panose="020F0502020204030204" pitchFamily="34" charset="0"/>
              <a:cs typeface="Calibri" panose="020F0502020204030204" pitchFamily="34" charset="0"/>
            </a:endParaRPr>
          </a:p>
          <a:p>
            <a:pPr lvl="2"/>
            <a:endParaRPr lang="en-US" sz="800" dirty="0">
              <a:latin typeface="Calibri" panose="020F0502020204030204" pitchFamily="34" charset="0"/>
              <a:cs typeface="Calibri" panose="020F0502020204030204" pitchFamily="34" charset="0"/>
            </a:endParaRPr>
          </a:p>
          <a:p>
            <a:pPr marL="457200" lvl="1" indent="0">
              <a:buNone/>
            </a:pPr>
            <a:endParaRPr lang="en-US" dirty="0">
              <a:latin typeface="Calibri" panose="020F0502020204030204" pitchFamily="34" charset="0"/>
              <a:cs typeface="Calibri" panose="020F0502020204030204" pitchFamily="34" charset="0"/>
            </a:endParaRPr>
          </a:p>
        </p:txBody>
      </p:sp>
      <p:grpSp>
        <p:nvGrpSpPr>
          <p:cNvPr id="16" name="Group 15">
            <a:extLst>
              <a:ext uri="{FF2B5EF4-FFF2-40B4-BE49-F238E27FC236}">
                <a16:creationId xmlns:a16="http://schemas.microsoft.com/office/drawing/2014/main" id="{D3DDF615-710B-5740-BF21-1210316EC224}"/>
              </a:ext>
            </a:extLst>
          </p:cNvPr>
          <p:cNvGrpSpPr/>
          <p:nvPr/>
        </p:nvGrpSpPr>
        <p:grpSpPr>
          <a:xfrm>
            <a:off x="7722470" y="3609968"/>
            <a:ext cx="2584174" cy="2958362"/>
            <a:chOff x="9112715" y="1845061"/>
            <a:chExt cx="2584174" cy="2958362"/>
          </a:xfrm>
        </p:grpSpPr>
        <p:pic>
          <p:nvPicPr>
            <p:cNvPr id="4" name="Picture 3">
              <a:extLst>
                <a:ext uri="{FF2B5EF4-FFF2-40B4-BE49-F238E27FC236}">
                  <a16:creationId xmlns:a16="http://schemas.microsoft.com/office/drawing/2014/main" id="{E772C272-352C-6D4D-9F01-B504E019E897}"/>
                </a:ext>
              </a:extLst>
            </p:cNvPr>
            <p:cNvPicPr>
              <a:picLocks noChangeAspect="1"/>
            </p:cNvPicPr>
            <p:nvPr/>
          </p:nvPicPr>
          <p:blipFill rotWithShape="1">
            <a:blip r:embed="rId4"/>
            <a:srcRect l="8895" t="5541" r="7424" b="7185"/>
            <a:stretch/>
          </p:blipFill>
          <p:spPr>
            <a:xfrm>
              <a:off x="9112715" y="2026967"/>
              <a:ext cx="2584174" cy="2584173"/>
            </a:xfrm>
            <a:prstGeom prst="rect">
              <a:avLst/>
            </a:prstGeom>
          </p:spPr>
        </p:pic>
        <p:sp>
          <p:nvSpPr>
            <p:cNvPr id="5" name="Oval 4">
              <a:extLst>
                <a:ext uri="{FF2B5EF4-FFF2-40B4-BE49-F238E27FC236}">
                  <a16:creationId xmlns:a16="http://schemas.microsoft.com/office/drawing/2014/main" id="{7F4ABBEC-145D-AF4C-AF29-B92C0264291D}"/>
                </a:ext>
              </a:extLst>
            </p:cNvPr>
            <p:cNvSpPr/>
            <p:nvPr/>
          </p:nvSpPr>
          <p:spPr>
            <a:xfrm rot="18998320">
              <a:off x="9431796" y="3146053"/>
              <a:ext cx="662609" cy="165737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9" name="Oval 8">
              <a:extLst>
                <a:ext uri="{FF2B5EF4-FFF2-40B4-BE49-F238E27FC236}">
                  <a16:creationId xmlns:a16="http://schemas.microsoft.com/office/drawing/2014/main" id="{B499DDB8-01FE-7B41-965F-F4735CEF30E0}"/>
                </a:ext>
              </a:extLst>
            </p:cNvPr>
            <p:cNvSpPr/>
            <p:nvPr/>
          </p:nvSpPr>
          <p:spPr>
            <a:xfrm rot="18998320">
              <a:off x="10719785" y="1845061"/>
              <a:ext cx="662609" cy="17226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grpSp>
      <p:pic>
        <p:nvPicPr>
          <p:cNvPr id="17" name="Picture 21">
            <a:extLst>
              <a:ext uri="{FF2B5EF4-FFF2-40B4-BE49-F238E27FC236}">
                <a16:creationId xmlns:a16="http://schemas.microsoft.com/office/drawing/2014/main" id="{09D13562-166F-FD41-868D-2A2E681CF6F9}"/>
              </a:ext>
            </a:extLst>
          </p:cNvPr>
          <p:cNvPicPr>
            <a:picLocks noChangeAspect="1" noChangeArrowheads="1"/>
          </p:cNvPicPr>
          <p:nvPr>
            <p:custDataLst>
              <p:tags r:id="rId1"/>
            </p:custDataLst>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rot="5400000">
            <a:off x="2576318" y="3580215"/>
            <a:ext cx="2584173" cy="3007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itle 1">
            <a:extLst>
              <a:ext uri="{FF2B5EF4-FFF2-40B4-BE49-F238E27FC236}">
                <a16:creationId xmlns:a16="http://schemas.microsoft.com/office/drawing/2014/main" id="{EA69EADF-7CE8-6444-82EB-D6C9F24DD54E}"/>
              </a:ext>
            </a:extLst>
          </p:cNvPr>
          <p:cNvSpPr>
            <a:spLocks noGrp="1"/>
          </p:cNvSpPr>
          <p:nvPr>
            <p:ph type="title"/>
          </p:nvPr>
        </p:nvSpPr>
        <p:spPr>
          <a:xfrm>
            <a:off x="-549966" y="130513"/>
            <a:ext cx="13291931" cy="1478570"/>
          </a:xfrm>
        </p:spPr>
        <p:txBody>
          <a:bodyPr>
            <a:normAutofit/>
          </a:bodyPr>
          <a:lstStyle/>
          <a:p>
            <a:pPr algn="ctr"/>
            <a:r>
              <a:rPr lang="en-US" dirty="0"/>
              <a:t>Challenge: </a:t>
            </a:r>
            <a:br>
              <a:rPr lang="en-US" dirty="0"/>
            </a:br>
            <a:r>
              <a:rPr lang="en-US" dirty="0"/>
              <a:t>Recovering contralateral connections</a:t>
            </a:r>
          </a:p>
        </p:txBody>
      </p:sp>
    </p:spTree>
    <p:extLst>
      <p:ext uri="{BB962C8B-B14F-4D97-AF65-F5344CB8AC3E}">
        <p14:creationId xmlns:p14="http://schemas.microsoft.com/office/powerpoint/2010/main" val="2531941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635737" y="283875"/>
            <a:ext cx="10920524" cy="1478570"/>
          </a:xfrm>
        </p:spPr>
        <p:txBody>
          <a:bodyPr>
            <a:normAutofit/>
          </a:bodyPr>
          <a:lstStyle/>
          <a:p>
            <a:pPr algn="ctr"/>
            <a:r>
              <a:rPr lang="en-US" dirty="0"/>
              <a:t>Increasing biological validity</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803365" y="2158861"/>
            <a:ext cx="11049001" cy="1478570"/>
          </a:xfrm>
        </p:spPr>
        <p:txBody>
          <a:bodyPr>
            <a:normAutofit/>
          </a:bodyPr>
          <a:lstStyle/>
          <a:p>
            <a:r>
              <a:rPr lang="en-US" dirty="0">
                <a:latin typeface="+mn-lt"/>
              </a:rPr>
              <a:t>Step 1: Use underlying tissue information (from the T1w) in the tracking:</a:t>
            </a:r>
          </a:p>
          <a:p>
            <a:pPr lvl="1"/>
            <a:r>
              <a:rPr lang="en-US" dirty="0">
                <a:latin typeface="+mn-lt"/>
              </a:rPr>
              <a:t>Avoid ventricular CSF </a:t>
            </a:r>
          </a:p>
          <a:p>
            <a:pPr lvl="1"/>
            <a:r>
              <a:rPr lang="en-US" dirty="0">
                <a:latin typeface="+mn-lt"/>
              </a:rPr>
              <a:t>Only track within tissue that has &gt;0.05 probability of being WM.</a:t>
            </a:r>
          </a:p>
          <a:p>
            <a:pPr lvl="1"/>
            <a:endParaRPr lang="en-US" dirty="0">
              <a:latin typeface="+mn-lt"/>
            </a:endParaRPr>
          </a:p>
          <a:p>
            <a:endParaRPr lang="en-US" dirty="0">
              <a:latin typeface="+mn-lt"/>
            </a:endParaRPr>
          </a:p>
        </p:txBody>
      </p:sp>
      <p:sp>
        <p:nvSpPr>
          <p:cNvPr id="5" name="Content Placeholder 2">
            <a:extLst>
              <a:ext uri="{FF2B5EF4-FFF2-40B4-BE49-F238E27FC236}">
                <a16:creationId xmlns:a16="http://schemas.microsoft.com/office/drawing/2014/main" id="{690873AD-D5F4-F943-902A-B0AA758081A7}"/>
              </a:ext>
            </a:extLst>
          </p:cNvPr>
          <p:cNvSpPr txBox="1">
            <a:spLocks/>
          </p:cNvSpPr>
          <p:nvPr/>
        </p:nvSpPr>
        <p:spPr>
          <a:xfrm>
            <a:off x="803364" y="3864450"/>
            <a:ext cx="11049001" cy="12311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eorgia" panose="020405020504050203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eorgia" panose="020405020504050203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eorgia" panose="020405020504050203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eorgia" panose="020405020504050203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Calibri" panose="020F0502020204030204" pitchFamily="34" charset="0"/>
                <a:cs typeface="Calibri" panose="020F0502020204030204" pitchFamily="34" charset="0"/>
              </a:rPr>
              <a:t>Step 2: Use streamline filtering </a:t>
            </a:r>
            <a:r>
              <a:rPr lang="en-US" sz="1600" dirty="0">
                <a:latin typeface="Calibri" panose="020F0502020204030204" pitchFamily="34" charset="0"/>
                <a:cs typeface="Calibri" panose="020F0502020204030204" pitchFamily="34" charset="0"/>
              </a:rPr>
              <a:t>(Malcolm et al., 2010)</a:t>
            </a:r>
          </a:p>
          <a:p>
            <a:pPr lvl="1"/>
            <a:r>
              <a:rPr lang="en-US" dirty="0">
                <a:latin typeface="Calibri" panose="020F0502020204030204" pitchFamily="34" charset="0"/>
                <a:cs typeface="Calibri" panose="020F0502020204030204" pitchFamily="34" charset="0"/>
              </a:rPr>
              <a:t>By minimum fiber length (&gt;10-60mm)</a:t>
            </a:r>
          </a:p>
          <a:p>
            <a:pPr lvl="1"/>
            <a:r>
              <a:rPr lang="en-US" b="1" u="sng" dirty="0">
                <a:latin typeface="Calibri" panose="020F0502020204030204" pitchFamily="34" charset="0"/>
                <a:cs typeface="Calibri" panose="020F0502020204030204" pitchFamily="34" charset="0"/>
              </a:rPr>
              <a:t>May reduce false positives by 80-90%!</a:t>
            </a:r>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pPr lvl="1"/>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891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391A-D6E5-41FC-89D8-1E351DCD7A93}"/>
              </a:ext>
            </a:extLst>
          </p:cNvPr>
          <p:cNvSpPr>
            <a:spLocks noGrp="1"/>
          </p:cNvSpPr>
          <p:nvPr>
            <p:ph type="title"/>
          </p:nvPr>
        </p:nvSpPr>
        <p:spPr>
          <a:xfrm>
            <a:off x="3941030" y="332580"/>
            <a:ext cx="4746812" cy="1325563"/>
          </a:xfrm>
        </p:spPr>
        <p:txBody>
          <a:bodyPr>
            <a:normAutofit/>
          </a:bodyPr>
          <a:lstStyle/>
          <a:p>
            <a:r>
              <a:rPr lang="en-CA" dirty="0"/>
              <a:t>Graph Generation</a:t>
            </a:r>
          </a:p>
        </p:txBody>
      </p:sp>
      <p:sp>
        <p:nvSpPr>
          <p:cNvPr id="3" name="Content Placeholder 2">
            <a:extLst>
              <a:ext uri="{FF2B5EF4-FFF2-40B4-BE49-F238E27FC236}">
                <a16:creationId xmlns:a16="http://schemas.microsoft.com/office/drawing/2014/main" id="{36F1CCB1-E3FA-4C1B-978E-C9F7E0C99863}"/>
              </a:ext>
            </a:extLst>
          </p:cNvPr>
          <p:cNvSpPr>
            <a:spLocks noGrp="1"/>
          </p:cNvSpPr>
          <p:nvPr>
            <p:ph idx="1"/>
          </p:nvPr>
        </p:nvSpPr>
        <p:spPr>
          <a:xfrm>
            <a:off x="1425019" y="1658143"/>
            <a:ext cx="9778835" cy="849926"/>
          </a:xfrm>
        </p:spPr>
        <p:txBody>
          <a:bodyPr>
            <a:normAutofit lnSpcReduction="10000"/>
          </a:bodyPr>
          <a:lstStyle/>
          <a:p>
            <a:pPr marL="0" indent="0">
              <a:buNone/>
            </a:pPr>
            <a:r>
              <a:rPr lang="en-CA" dirty="0">
                <a:latin typeface="+mn-lt"/>
              </a:rPr>
              <a:t>Nodes = Grey matter regions of interest (from an atlas) containing streamline endpoints</a:t>
            </a:r>
          </a:p>
        </p:txBody>
      </p:sp>
      <p:grpSp>
        <p:nvGrpSpPr>
          <p:cNvPr id="9" name="Group 8">
            <a:extLst>
              <a:ext uri="{FF2B5EF4-FFF2-40B4-BE49-F238E27FC236}">
                <a16:creationId xmlns:a16="http://schemas.microsoft.com/office/drawing/2014/main" id="{421D906D-8FE3-7E4E-9BA8-2A41DD5E90BD}"/>
              </a:ext>
            </a:extLst>
          </p:cNvPr>
          <p:cNvGrpSpPr/>
          <p:nvPr/>
        </p:nvGrpSpPr>
        <p:grpSpPr>
          <a:xfrm>
            <a:off x="987413" y="3724226"/>
            <a:ext cx="3111257" cy="2690185"/>
            <a:chOff x="7578312" y="2249487"/>
            <a:chExt cx="3111257" cy="2690185"/>
          </a:xfrm>
        </p:grpSpPr>
        <p:pic>
          <p:nvPicPr>
            <p:cNvPr id="7" name="Image 6"/>
            <p:cNvPicPr>
              <a:picLocks noChangeAspect="1"/>
            </p:cNvPicPr>
            <p:nvPr/>
          </p:nvPicPr>
          <p:blipFill>
            <a:blip r:embed="rId4"/>
            <a:stretch>
              <a:fillRect/>
            </a:stretch>
          </p:blipFill>
          <p:spPr>
            <a:xfrm>
              <a:off x="7578312" y="2249487"/>
              <a:ext cx="3111257" cy="2690185"/>
            </a:xfrm>
            <a:prstGeom prst="rect">
              <a:avLst/>
            </a:prstGeom>
          </p:spPr>
        </p:pic>
        <p:grpSp>
          <p:nvGrpSpPr>
            <p:cNvPr id="6" name="Group 5">
              <a:extLst>
                <a:ext uri="{FF2B5EF4-FFF2-40B4-BE49-F238E27FC236}">
                  <a16:creationId xmlns:a16="http://schemas.microsoft.com/office/drawing/2014/main" id="{EDC3C20F-E986-8243-A666-5F04334F9360}"/>
                </a:ext>
              </a:extLst>
            </p:cNvPr>
            <p:cNvGrpSpPr/>
            <p:nvPr/>
          </p:nvGrpSpPr>
          <p:grpSpPr>
            <a:xfrm>
              <a:off x="9667640" y="2444571"/>
              <a:ext cx="570523" cy="798315"/>
              <a:chOff x="9667640" y="2444571"/>
              <a:chExt cx="570523" cy="798315"/>
            </a:xfrm>
          </p:grpSpPr>
          <p:sp>
            <p:nvSpPr>
              <p:cNvPr id="15" name="Forme libre 14"/>
              <p:cNvSpPr/>
              <p:nvPr/>
            </p:nvSpPr>
            <p:spPr>
              <a:xfrm>
                <a:off x="9667640" y="2508240"/>
                <a:ext cx="570523" cy="734646"/>
              </a:xfrm>
              <a:custGeom>
                <a:avLst/>
                <a:gdLst>
                  <a:gd name="connsiteX0" fmla="*/ 219853 w 579361"/>
                  <a:gd name="connsiteY0" fmla="*/ 0 h 721338"/>
                  <a:gd name="connsiteX1" fmla="*/ 1023 w 579361"/>
                  <a:gd name="connsiteY1" fmla="*/ 289169 h 721338"/>
                  <a:gd name="connsiteX2" fmla="*/ 157330 w 579361"/>
                  <a:gd name="connsiteY2" fmla="*/ 687754 h 721338"/>
                  <a:gd name="connsiteX3" fmla="*/ 579361 w 579361"/>
                  <a:gd name="connsiteY3" fmla="*/ 672123 h 721338"/>
                </a:gdLst>
                <a:ahLst/>
                <a:cxnLst>
                  <a:cxn ang="0">
                    <a:pos x="connsiteX0" y="connsiteY0"/>
                  </a:cxn>
                  <a:cxn ang="0">
                    <a:pos x="connsiteX1" y="connsiteY1"/>
                  </a:cxn>
                  <a:cxn ang="0">
                    <a:pos x="connsiteX2" y="connsiteY2"/>
                  </a:cxn>
                  <a:cxn ang="0">
                    <a:pos x="connsiteX3" y="connsiteY3"/>
                  </a:cxn>
                </a:cxnLst>
                <a:rect l="l" t="t" r="r" b="b"/>
                <a:pathLst>
                  <a:path w="579361" h="721338">
                    <a:moveTo>
                      <a:pt x="219853" y="0"/>
                    </a:moveTo>
                    <a:cubicBezTo>
                      <a:pt x="115648" y="87271"/>
                      <a:pt x="11444" y="174543"/>
                      <a:pt x="1023" y="289169"/>
                    </a:cubicBezTo>
                    <a:cubicBezTo>
                      <a:pt x="-9398" y="403795"/>
                      <a:pt x="60940" y="623928"/>
                      <a:pt x="157330" y="687754"/>
                    </a:cubicBezTo>
                    <a:cubicBezTo>
                      <a:pt x="253720" y="751580"/>
                      <a:pt x="416540" y="711851"/>
                      <a:pt x="579361" y="672123"/>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Ellipse 16"/>
              <p:cNvSpPr/>
              <p:nvPr/>
            </p:nvSpPr>
            <p:spPr>
              <a:xfrm>
                <a:off x="9786758" y="2444571"/>
                <a:ext cx="166143" cy="14347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graphicFrame>
        <p:nvGraphicFramePr>
          <p:cNvPr id="20" name="Objet 8">
            <a:extLst>
              <a:ext uri="{FF2B5EF4-FFF2-40B4-BE49-F238E27FC236}">
                <a16:creationId xmlns:a16="http://schemas.microsoft.com/office/drawing/2014/main" id="{E844382C-04DD-4649-9F4E-D8C65BFE7218}"/>
              </a:ext>
            </a:extLst>
          </p:cNvPr>
          <p:cNvGraphicFramePr>
            <a:graphicFrameLocks noChangeAspect="1"/>
          </p:cNvGraphicFramePr>
          <p:nvPr>
            <p:extLst>
              <p:ext uri="{D42A27DB-BD31-4B8C-83A1-F6EECF244321}">
                <p14:modId xmlns:p14="http://schemas.microsoft.com/office/powerpoint/2010/main" val="1378347881"/>
              </p:ext>
            </p:extLst>
          </p:nvPr>
        </p:nvGraphicFramePr>
        <p:xfrm>
          <a:off x="5004972" y="3724225"/>
          <a:ext cx="2618928" cy="2618928"/>
        </p:xfrm>
        <a:graphic>
          <a:graphicData uri="http://schemas.openxmlformats.org/presentationml/2006/ole">
            <mc:AlternateContent xmlns:mc="http://schemas.openxmlformats.org/markup-compatibility/2006">
              <mc:Choice xmlns:v="urn:schemas-microsoft-com:vml" Requires="v">
                <p:oleObj spid="_x0000_s4460" name="Feuille de calcul" r:id="rId5" imgW="2448050" imgH="2447925" progId="Excel.Sheet.12">
                  <p:embed/>
                </p:oleObj>
              </mc:Choice>
              <mc:Fallback>
                <p:oleObj name="Feuille de calcul" r:id="rId5" imgW="2448050" imgH="2447925" progId="Excel.Sheet.12">
                  <p:embed/>
                  <p:pic>
                    <p:nvPicPr>
                      <p:cNvPr id="20" name="Objet 8">
                        <a:extLst>
                          <a:ext uri="{FF2B5EF4-FFF2-40B4-BE49-F238E27FC236}">
                            <a16:creationId xmlns:a16="http://schemas.microsoft.com/office/drawing/2014/main" id="{E844382C-04DD-4649-9F4E-D8C65BFE7218}"/>
                          </a:ext>
                        </a:extLst>
                      </p:cNvPr>
                      <p:cNvPicPr/>
                      <p:nvPr/>
                    </p:nvPicPr>
                    <p:blipFill>
                      <a:blip r:embed="rId6"/>
                      <a:stretch>
                        <a:fillRect/>
                      </a:stretch>
                    </p:blipFill>
                    <p:spPr>
                      <a:xfrm>
                        <a:off x="5004972" y="3724225"/>
                        <a:ext cx="2618928" cy="2618928"/>
                      </a:xfrm>
                      <a:prstGeom prst="rect">
                        <a:avLst/>
                      </a:prstGeom>
                      <a:ln>
                        <a:noFill/>
                      </a:ln>
                    </p:spPr>
                  </p:pic>
                </p:oleObj>
              </mc:Fallback>
            </mc:AlternateContent>
          </a:graphicData>
        </a:graphic>
      </p:graphicFrame>
      <p:pic>
        <p:nvPicPr>
          <p:cNvPr id="4" name="Picture 3">
            <a:extLst>
              <a:ext uri="{FF2B5EF4-FFF2-40B4-BE49-F238E27FC236}">
                <a16:creationId xmlns:a16="http://schemas.microsoft.com/office/drawing/2014/main" id="{6E761A28-258F-9848-B855-5470C0EAEDAF}"/>
              </a:ext>
            </a:extLst>
          </p:cNvPr>
          <p:cNvPicPr>
            <a:picLocks noChangeAspect="1"/>
          </p:cNvPicPr>
          <p:nvPr/>
        </p:nvPicPr>
        <p:blipFill>
          <a:blip r:embed="rId7"/>
          <a:stretch>
            <a:fillRect/>
          </a:stretch>
        </p:blipFill>
        <p:spPr>
          <a:xfrm>
            <a:off x="8872071" y="3724225"/>
            <a:ext cx="2331783" cy="2690186"/>
          </a:xfrm>
          <a:prstGeom prst="rect">
            <a:avLst/>
          </a:prstGeom>
        </p:spPr>
      </p:pic>
      <p:sp>
        <p:nvSpPr>
          <p:cNvPr id="5" name="Rectangle 4">
            <a:extLst>
              <a:ext uri="{FF2B5EF4-FFF2-40B4-BE49-F238E27FC236}">
                <a16:creationId xmlns:a16="http://schemas.microsoft.com/office/drawing/2014/main" id="{4E766ADE-B513-554A-9808-2C95E480D51B}"/>
              </a:ext>
            </a:extLst>
          </p:cNvPr>
          <p:cNvSpPr/>
          <p:nvPr/>
        </p:nvSpPr>
        <p:spPr>
          <a:xfrm>
            <a:off x="1425019" y="2506652"/>
            <a:ext cx="9471026" cy="954107"/>
          </a:xfrm>
          <a:prstGeom prst="rect">
            <a:avLst/>
          </a:prstGeom>
        </p:spPr>
        <p:txBody>
          <a:bodyPr wrap="square">
            <a:spAutoFit/>
          </a:bodyPr>
          <a:lstStyle/>
          <a:p>
            <a:r>
              <a:rPr lang="en-CA" sz="2800" dirty="0"/>
              <a:t>Edges = Properties of white matter revealed by tractography streamlines (i.e. their number and integrity)</a:t>
            </a:r>
          </a:p>
        </p:txBody>
      </p:sp>
    </p:spTree>
    <p:extLst>
      <p:ext uri="{BB962C8B-B14F-4D97-AF65-F5344CB8AC3E}">
        <p14:creationId xmlns:p14="http://schemas.microsoft.com/office/powerpoint/2010/main" val="171414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391A-D6E5-41FC-89D8-1E351DCD7A93}"/>
              </a:ext>
            </a:extLst>
          </p:cNvPr>
          <p:cNvSpPr>
            <a:spLocks noGrp="1"/>
          </p:cNvSpPr>
          <p:nvPr>
            <p:ph type="title"/>
          </p:nvPr>
        </p:nvSpPr>
        <p:spPr>
          <a:xfrm>
            <a:off x="459632" y="238248"/>
            <a:ext cx="11582285" cy="1325563"/>
          </a:xfrm>
        </p:spPr>
        <p:txBody>
          <a:bodyPr>
            <a:normAutofit/>
          </a:bodyPr>
          <a:lstStyle/>
          <a:p>
            <a:r>
              <a:rPr lang="en-CA" dirty="0"/>
              <a:t>What counts as nodes? (Surfaces vs. Volumes)</a:t>
            </a:r>
          </a:p>
        </p:txBody>
      </p:sp>
      <p:sp>
        <p:nvSpPr>
          <p:cNvPr id="3" name="Content Placeholder 2">
            <a:extLst>
              <a:ext uri="{FF2B5EF4-FFF2-40B4-BE49-F238E27FC236}">
                <a16:creationId xmlns:a16="http://schemas.microsoft.com/office/drawing/2014/main" id="{36F1CCB1-E3FA-4C1B-978E-C9F7E0C99863}"/>
              </a:ext>
            </a:extLst>
          </p:cNvPr>
          <p:cNvSpPr>
            <a:spLocks noGrp="1"/>
          </p:cNvSpPr>
          <p:nvPr>
            <p:ph idx="1"/>
          </p:nvPr>
        </p:nvSpPr>
        <p:spPr>
          <a:xfrm>
            <a:off x="2107603" y="1713771"/>
            <a:ext cx="10515600" cy="4575732"/>
          </a:xfrm>
        </p:spPr>
        <p:txBody>
          <a:bodyPr/>
          <a:lstStyle/>
          <a:p>
            <a:pPr marL="0" indent="0">
              <a:buNone/>
            </a:pPr>
            <a:r>
              <a:rPr lang="en-CA" dirty="0"/>
              <a:t>Streamlines points intersecting with surfaces</a:t>
            </a:r>
          </a:p>
          <a:p>
            <a:endParaRPr lang="en-CA" dirty="0"/>
          </a:p>
          <a:p>
            <a:endParaRPr lang="en-CA" dirty="0"/>
          </a:p>
          <a:p>
            <a:endParaRPr lang="en-CA" dirty="0"/>
          </a:p>
          <a:p>
            <a:pPr marL="0" indent="0">
              <a:buNone/>
            </a:pPr>
            <a:endParaRPr lang="en-CA" dirty="0"/>
          </a:p>
          <a:p>
            <a:pPr marL="0" indent="0">
              <a:buNone/>
            </a:pPr>
            <a:r>
              <a:rPr lang="en-CA" dirty="0"/>
              <a:t>Streamline points intersecting with volumes</a:t>
            </a:r>
          </a:p>
        </p:txBody>
      </p:sp>
      <p:pic>
        <p:nvPicPr>
          <p:cNvPr id="13" name="Picture 7"/>
          <p:cNvPicPr>
            <a:picLocks noChangeAspect="1"/>
          </p:cNvPicPr>
          <p:nvPr/>
        </p:nvPicPr>
        <p:blipFill>
          <a:blip r:embed="rId2">
            <a:extLst>
              <a:ext uri="{BEBA8EAE-BF5A-486C-A8C5-ECC9F3942E4B}">
                <a14:imgProps xmlns:a14="http://schemas.microsoft.com/office/drawing/2010/main">
                  <a14:imgLayer r:embed="rId3">
                    <a14:imgEffect>
                      <a14:backgroundRemoval t="1316" b="100000" l="3256" r="98605"/>
                    </a14:imgEffect>
                  </a14:imgLayer>
                </a14:imgProps>
              </a:ext>
            </a:extLst>
          </a:blip>
          <a:stretch>
            <a:fillRect/>
          </a:stretch>
        </p:blipFill>
        <p:spPr>
          <a:xfrm>
            <a:off x="4546785" y="2293779"/>
            <a:ext cx="2415719" cy="1707858"/>
          </a:xfrm>
          <a:prstGeom prst="rect">
            <a:avLst/>
          </a:prstGeom>
          <a:effectLst>
            <a:glow rad="101600">
              <a:srgbClr val="000000">
                <a:alpha val="40000"/>
              </a:srgbClr>
            </a:glow>
          </a:effectLst>
        </p:spPr>
      </p:pic>
      <p:pic>
        <p:nvPicPr>
          <p:cNvPr id="8" name="Picture 7">
            <a:extLst>
              <a:ext uri="{FF2B5EF4-FFF2-40B4-BE49-F238E27FC236}">
                <a16:creationId xmlns:a16="http://schemas.microsoft.com/office/drawing/2014/main" id="{44C6F8D0-2277-5A4A-BA45-4922C7B44FD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187" b="91870" l="9959" r="91273">
                        <a14:foregroundMark x1="58316" y1="10244" x2="58316" y2="10244"/>
                        <a14:foregroundMark x1="53285" y1="16423" x2="53285" y2="16423"/>
                        <a14:foregroundMark x1="52875" y1="24797" x2="52875" y2="24797"/>
                        <a14:foregroundMark x1="46920" y1="24065" x2="46920" y2="24065"/>
                        <a14:foregroundMark x1="55544" y1="13171" x2="55544" y2="13171"/>
                        <a14:foregroundMark x1="76181" y1="85285" x2="76181" y2="85285"/>
                        <a14:foregroundMark x1="37269" y1="91870" x2="37269" y2="91870"/>
                        <a14:foregroundMark x1="43634" y1="9187" x2="43634" y2="9187"/>
                        <a14:foregroundMark x1="45072" y1="85691" x2="45072" y2="85691"/>
                        <a14:foregroundMark x1="18994" y1="49756" x2="18994" y2="49756"/>
                        <a14:foregroundMark x1="18480" y1="50163" x2="18480" y2="50163"/>
                        <a14:foregroundMark x1="40041" y1="46504" x2="40041" y2="46504"/>
                        <a14:foregroundMark x1="40965" y1="47967" x2="40965" y2="47967"/>
                        <a14:foregroundMark x1="40041" y1="48293" x2="40041" y2="48293"/>
                        <a14:foregroundMark x1="89014" y1="51626" x2="89014" y2="51626"/>
                        <a14:foregroundMark x1="90349" y1="57724" x2="90349" y2="57724"/>
                        <a14:foregroundMark x1="89938" y1="57724" x2="89938" y2="57724"/>
                        <a14:foregroundMark x1="89938" y1="57724" x2="89938" y2="57724"/>
                        <a14:foregroundMark x1="89425" y1="69756" x2="89425" y2="69756"/>
                        <a14:foregroundMark x1="84394" y1="75122" x2="84394" y2="75122"/>
                        <a14:foregroundMark x1="90862" y1="64634" x2="90862" y2="64634"/>
                        <a14:foregroundMark x1="82136" y1="73008" x2="82136" y2="73008"/>
                        <a14:foregroundMark x1="73409" y1="71138" x2="73409" y2="71138"/>
                        <a14:foregroundMark x1="84394" y1="73740" x2="84394" y2="73740"/>
                        <a14:foregroundMark x1="78439" y1="73333" x2="78439" y2="73333"/>
                        <a14:foregroundMark x1="79877" y1="72602" x2="79877" y2="72602"/>
                        <a14:foregroundMark x1="79877" y1="73740" x2="79877" y2="73740"/>
                        <a14:foregroundMark x1="91273" y1="57398" x2="91273" y2="57398"/>
                        <a14:foregroundMark x1="45483" y1="78455" x2="45483" y2="78455"/>
                        <a14:foregroundMark x1="71150" y1="71870" x2="71150" y2="71870"/>
                        <a14:foregroundMark x1="72074" y1="72276" x2="72074" y2="72276"/>
                        <a14:foregroundMark x1="80287" y1="50163" x2="80287" y2="50163"/>
                        <a14:foregroundMark x1="81725" y1="50163" x2="81725" y2="50163"/>
                        <a14:foregroundMark x1="82136" y1="50488" x2="82136" y2="50488"/>
                        <a14:foregroundMark x1="79363" y1="51626" x2="79363" y2="51626"/>
                        <a14:foregroundMark x1="76694" y1="55203" x2="76694" y2="55203"/>
                        <a14:foregroundMark x1="71561" y1="58130" x2="71561" y2="58130"/>
                        <a14:foregroundMark x1="81725" y1="47967" x2="81725" y2="47967"/>
                        <a14:foregroundMark x1="81725" y1="47967" x2="81725" y2="47967"/>
                        <a14:foregroundMark x1="61499" y1="10976" x2="61499" y2="10976"/>
                        <a14:foregroundMark x1="63860" y1="10976" x2="63860" y2="10976"/>
                      </a14:backgroundRemoval>
                    </a14:imgEffect>
                  </a14:imgLayer>
                </a14:imgProps>
              </a:ext>
            </a:extLst>
          </a:blip>
          <a:stretch>
            <a:fillRect/>
          </a:stretch>
        </p:blipFill>
        <p:spPr>
          <a:xfrm rot="16200000">
            <a:off x="4840105" y="4558809"/>
            <a:ext cx="2231978" cy="2818617"/>
          </a:xfrm>
          <a:prstGeom prst="rect">
            <a:avLst/>
          </a:prstGeom>
        </p:spPr>
      </p:pic>
      <p:sp>
        <p:nvSpPr>
          <p:cNvPr id="4" name="Rectangle 3">
            <a:extLst>
              <a:ext uri="{FF2B5EF4-FFF2-40B4-BE49-F238E27FC236}">
                <a16:creationId xmlns:a16="http://schemas.microsoft.com/office/drawing/2014/main" id="{C7AC906D-BE0A-5C4B-9E96-15611B539DB1}"/>
              </a:ext>
            </a:extLst>
          </p:cNvPr>
          <p:cNvSpPr/>
          <p:nvPr/>
        </p:nvSpPr>
        <p:spPr>
          <a:xfrm>
            <a:off x="1959307" y="4201332"/>
            <a:ext cx="7309694" cy="575816"/>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66767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1143001" y="184270"/>
            <a:ext cx="9905998" cy="1478570"/>
          </a:xfrm>
        </p:spPr>
        <p:txBody>
          <a:bodyPr>
            <a:normAutofit/>
          </a:bodyPr>
          <a:lstStyle/>
          <a:p>
            <a:pPr algn="ctr"/>
            <a:r>
              <a:rPr lang="en-US" dirty="0"/>
              <a:t>What counts as an edge?</a:t>
            </a:r>
          </a:p>
        </p:txBody>
      </p:sp>
      <p:sp>
        <p:nvSpPr>
          <p:cNvPr id="3" name="Content Placeholder 2">
            <a:extLst>
              <a:ext uri="{FF2B5EF4-FFF2-40B4-BE49-F238E27FC236}">
                <a16:creationId xmlns:a16="http://schemas.microsoft.com/office/drawing/2014/main" id="{F8B03CAC-A3C4-9741-ADCE-7C685C7CCD6F}"/>
              </a:ext>
            </a:extLst>
          </p:cNvPr>
          <p:cNvSpPr>
            <a:spLocks noGrp="1"/>
          </p:cNvSpPr>
          <p:nvPr>
            <p:ph idx="1"/>
          </p:nvPr>
        </p:nvSpPr>
        <p:spPr>
          <a:xfrm>
            <a:off x="421315" y="1154840"/>
            <a:ext cx="11349370" cy="5195160"/>
          </a:xfrm>
        </p:spPr>
        <p:txBody>
          <a:bodyPr>
            <a:normAutofit/>
          </a:bodyPr>
          <a:lstStyle/>
          <a:p>
            <a:endParaRPr lang="en-US" dirty="0"/>
          </a:p>
          <a:p>
            <a:pPr lvl="1"/>
            <a:endParaRPr lang="en-US" dirty="0"/>
          </a:p>
          <a:p>
            <a:pPr lvl="1"/>
            <a:r>
              <a:rPr lang="en-US" dirty="0"/>
              <a:t>Must volumetrically pass through the voxels of an atlas label (i.e. node).</a:t>
            </a:r>
          </a:p>
          <a:p>
            <a:pPr lvl="1"/>
            <a:endParaRPr lang="en-US" dirty="0"/>
          </a:p>
          <a:p>
            <a:pPr lvl="2"/>
            <a:r>
              <a:rPr lang="en-US" dirty="0"/>
              <a:t>What degree of overlap constitutes a “connection”? </a:t>
            </a:r>
          </a:p>
          <a:p>
            <a:pPr lvl="2"/>
            <a:endParaRPr lang="en-US" dirty="0"/>
          </a:p>
          <a:p>
            <a:pPr lvl="2"/>
            <a:r>
              <a:rPr lang="en-US" dirty="0"/>
              <a:t>Limitation of volumetric nodes (vs. more compute-demanding surface-style nodes)</a:t>
            </a:r>
          </a:p>
          <a:p>
            <a:pPr marL="914400" lvl="2" indent="0">
              <a:buNone/>
            </a:pPr>
            <a:endParaRPr lang="en-US" dirty="0"/>
          </a:p>
          <a:p>
            <a:pPr lvl="2"/>
            <a:endParaRPr lang="en-US" sz="800" dirty="0"/>
          </a:p>
          <a:p>
            <a:pPr marL="457200" lvl="1" indent="0">
              <a:buNone/>
            </a:pPr>
            <a:endParaRPr lang="en-US" dirty="0"/>
          </a:p>
        </p:txBody>
      </p:sp>
      <p:sp>
        <p:nvSpPr>
          <p:cNvPr id="5" name="Rectangle 4">
            <a:extLst>
              <a:ext uri="{FF2B5EF4-FFF2-40B4-BE49-F238E27FC236}">
                <a16:creationId xmlns:a16="http://schemas.microsoft.com/office/drawing/2014/main" id="{DE6E5B39-E5EA-9149-A55C-7DE22402299C}"/>
              </a:ext>
            </a:extLst>
          </p:cNvPr>
          <p:cNvSpPr/>
          <p:nvPr/>
        </p:nvSpPr>
        <p:spPr>
          <a:xfrm>
            <a:off x="776914" y="1952632"/>
            <a:ext cx="10272085" cy="434968"/>
          </a:xfrm>
          <a:prstGeom prst="rect">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68D8E603-263F-C34E-90B9-20927CBE1FF8}"/>
              </a:ext>
            </a:extLst>
          </p:cNvPr>
          <p:cNvPicPr>
            <a:picLocks noChangeAspect="1"/>
          </p:cNvPicPr>
          <p:nvPr/>
        </p:nvPicPr>
        <p:blipFill rotWithShape="1">
          <a:blip r:embed="rId3"/>
          <a:srcRect t="61435"/>
          <a:stretch/>
        </p:blipFill>
        <p:spPr>
          <a:xfrm>
            <a:off x="1818466" y="4205409"/>
            <a:ext cx="8555068" cy="1960321"/>
          </a:xfrm>
          <a:prstGeom prst="rect">
            <a:avLst/>
          </a:prstGeom>
        </p:spPr>
      </p:pic>
    </p:spTree>
    <p:extLst>
      <p:ext uri="{BB962C8B-B14F-4D97-AF65-F5344CB8AC3E}">
        <p14:creationId xmlns:p14="http://schemas.microsoft.com/office/powerpoint/2010/main" val="137515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C92DEBA8-146F-324E-B8A6-CD3306C14CB1}"/>
              </a:ext>
            </a:extLst>
          </p:cNvPr>
          <p:cNvSpPr>
            <a:spLocks noGrp="1" noChangeArrowheads="1"/>
          </p:cNvSpPr>
          <p:nvPr>
            <p:ph type="title"/>
          </p:nvPr>
        </p:nvSpPr>
        <p:spPr>
          <a:xfrm>
            <a:off x="2895243" y="507850"/>
            <a:ext cx="6216519" cy="641350"/>
          </a:xfrm>
        </p:spPr>
        <p:txBody>
          <a:bodyPr>
            <a:normAutofit fontScale="90000"/>
          </a:bodyPr>
          <a:lstStyle/>
          <a:p>
            <a:pPr eaLnBrk="1" hangingPunct="1"/>
            <a:r>
              <a:rPr lang="en-US" altLang="en-US" dirty="0"/>
              <a:t>Diffusion in brain tissue</a:t>
            </a:r>
          </a:p>
        </p:txBody>
      </p:sp>
      <p:sp>
        <p:nvSpPr>
          <p:cNvPr id="5" name="Rectangle 3">
            <a:extLst>
              <a:ext uri="{FF2B5EF4-FFF2-40B4-BE49-F238E27FC236}">
                <a16:creationId xmlns:a16="http://schemas.microsoft.com/office/drawing/2014/main" id="{46B296B4-3AAC-9F4D-BF63-4A6960F1B045}"/>
              </a:ext>
            </a:extLst>
          </p:cNvPr>
          <p:cNvSpPr txBox="1">
            <a:spLocks noChangeArrowheads="1"/>
          </p:cNvSpPr>
          <p:nvPr/>
        </p:nvSpPr>
        <p:spPr>
          <a:xfrm>
            <a:off x="1971253" y="2520800"/>
            <a:ext cx="7010400" cy="31242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342619" indent="-342619">
              <a:defRPr/>
            </a:pPr>
            <a:r>
              <a:rPr lang="en-US" dirty="0"/>
              <a:t>Gray matter: Diffusion is uniformly restricted </a:t>
            </a:r>
          </a:p>
          <a:p>
            <a:pPr marL="0" indent="0">
              <a:buFontTx/>
              <a:buNone/>
              <a:defRPr/>
            </a:pPr>
            <a:r>
              <a:rPr lang="en-US" dirty="0">
                <a:sym typeface="Symbol" charset="0"/>
              </a:rPr>
              <a:t>		 isotropic</a:t>
            </a:r>
          </a:p>
          <a:p>
            <a:pPr marL="342619" indent="-342619">
              <a:defRPr/>
            </a:pPr>
            <a:r>
              <a:rPr lang="en-US" dirty="0"/>
              <a:t>White matter: Diffusion is preferentially restricted </a:t>
            </a:r>
          </a:p>
          <a:p>
            <a:pPr marL="0" indent="0">
              <a:buFontTx/>
              <a:buNone/>
              <a:defRPr/>
            </a:pPr>
            <a:r>
              <a:rPr lang="en-US" dirty="0">
                <a:sym typeface="Symbol" charset="0"/>
              </a:rPr>
              <a:t>		 anisotropic</a:t>
            </a:r>
            <a:endParaRPr lang="en-US" dirty="0"/>
          </a:p>
        </p:txBody>
      </p:sp>
      <p:sp>
        <p:nvSpPr>
          <p:cNvPr id="6" name="Rectangle 5">
            <a:extLst>
              <a:ext uri="{FF2B5EF4-FFF2-40B4-BE49-F238E27FC236}">
                <a16:creationId xmlns:a16="http://schemas.microsoft.com/office/drawing/2014/main" id="{D3D790BD-D872-4F4A-97B3-B1945D5885C6}"/>
              </a:ext>
            </a:extLst>
          </p:cNvPr>
          <p:cNvSpPr>
            <a:spLocks noChangeArrowheads="1"/>
          </p:cNvSpPr>
          <p:nvPr/>
        </p:nvSpPr>
        <p:spPr bwMode="auto">
          <a:xfrm>
            <a:off x="1971253" y="1479764"/>
            <a:ext cx="7519857"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342900" indent="-342900">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eaLnBrk="1" hangingPunct="1">
              <a:spcBef>
                <a:spcPct val="20000"/>
              </a:spcBef>
              <a:buFontTx/>
              <a:buChar char="•"/>
            </a:pPr>
            <a:r>
              <a:rPr lang="en-US" altLang="en-US" dirty="0">
                <a:latin typeface="Calibri" panose="020F0502020204030204" pitchFamily="34" charset="0"/>
                <a:cs typeface="Calibri" panose="020F0502020204030204" pitchFamily="34" charset="0"/>
              </a:rPr>
              <a:t>Differentiate tissues based on the diffusion (random motion) of water molecules within them</a:t>
            </a:r>
          </a:p>
        </p:txBody>
      </p:sp>
      <p:grpSp>
        <p:nvGrpSpPr>
          <p:cNvPr id="2" name="Group 1">
            <a:extLst>
              <a:ext uri="{FF2B5EF4-FFF2-40B4-BE49-F238E27FC236}">
                <a16:creationId xmlns:a16="http://schemas.microsoft.com/office/drawing/2014/main" id="{20A4502A-2A54-454D-8F98-5CC8C1D7CCF0}"/>
              </a:ext>
            </a:extLst>
          </p:cNvPr>
          <p:cNvGrpSpPr/>
          <p:nvPr/>
        </p:nvGrpSpPr>
        <p:grpSpPr>
          <a:xfrm>
            <a:off x="9515897" y="2520800"/>
            <a:ext cx="1409700" cy="1092200"/>
            <a:chOff x="9160910" y="2552915"/>
            <a:chExt cx="1409700" cy="1092200"/>
          </a:xfrm>
        </p:grpSpPr>
        <p:sp>
          <p:nvSpPr>
            <p:cNvPr id="7" name="Oval 6">
              <a:extLst>
                <a:ext uri="{FF2B5EF4-FFF2-40B4-BE49-F238E27FC236}">
                  <a16:creationId xmlns:a16="http://schemas.microsoft.com/office/drawing/2014/main" id="{A85B2161-90EA-3C46-8CEE-E9EAE8B45EA8}"/>
                </a:ext>
              </a:extLst>
            </p:cNvPr>
            <p:cNvSpPr>
              <a:spLocks noChangeArrowheads="1"/>
            </p:cNvSpPr>
            <p:nvPr/>
          </p:nvSpPr>
          <p:spPr bwMode="auto">
            <a:xfrm>
              <a:off x="9757810" y="2997415"/>
              <a:ext cx="228600" cy="228600"/>
            </a:xfrm>
            <a:prstGeom prst="ellipse">
              <a:avLst/>
            </a:prstGeom>
            <a:gradFill rotWithShape="0">
              <a:gsLst>
                <a:gs pos="0">
                  <a:srgbClr val="FFFB6A"/>
                </a:gs>
                <a:gs pos="100000">
                  <a:srgbClr val="000000"/>
                </a:gs>
              </a:gsLst>
              <a:path path="shape">
                <a:fillToRect l="50000" t="50000" r="50000" b="50000"/>
              </a:path>
            </a:gradFill>
            <a:ln w="9525">
              <a:solidFill>
                <a:srgbClr val="000000"/>
              </a:solidFill>
              <a:round/>
              <a:headEnd/>
              <a:tailEnd/>
            </a:ln>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8" name="Line 7">
              <a:extLst>
                <a:ext uri="{FF2B5EF4-FFF2-40B4-BE49-F238E27FC236}">
                  <a16:creationId xmlns:a16="http://schemas.microsoft.com/office/drawing/2014/main" id="{9F99F45F-0490-644D-9AD9-54CA00A0F230}"/>
                </a:ext>
              </a:extLst>
            </p:cNvPr>
            <p:cNvSpPr>
              <a:spLocks noChangeShapeType="1"/>
            </p:cNvSpPr>
            <p:nvPr/>
          </p:nvSpPr>
          <p:spPr bwMode="auto">
            <a:xfrm flipV="1">
              <a:off x="9961010" y="2552915"/>
              <a:ext cx="266700" cy="4064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9" name="Line 8">
              <a:extLst>
                <a:ext uri="{FF2B5EF4-FFF2-40B4-BE49-F238E27FC236}">
                  <a16:creationId xmlns:a16="http://schemas.microsoft.com/office/drawing/2014/main" id="{C59C9520-2B7A-5347-9E53-948CB8C653C8}"/>
                </a:ext>
              </a:extLst>
            </p:cNvPr>
            <p:cNvSpPr>
              <a:spLocks noChangeShapeType="1"/>
            </p:cNvSpPr>
            <p:nvPr/>
          </p:nvSpPr>
          <p:spPr bwMode="auto">
            <a:xfrm flipV="1">
              <a:off x="10037210" y="3099015"/>
              <a:ext cx="533400" cy="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0" name="Line 9">
              <a:extLst>
                <a:ext uri="{FF2B5EF4-FFF2-40B4-BE49-F238E27FC236}">
                  <a16:creationId xmlns:a16="http://schemas.microsoft.com/office/drawing/2014/main" id="{EA23EBB4-74C4-794F-AADF-1AB31CB4A942}"/>
                </a:ext>
              </a:extLst>
            </p:cNvPr>
            <p:cNvSpPr>
              <a:spLocks noChangeShapeType="1"/>
            </p:cNvSpPr>
            <p:nvPr/>
          </p:nvSpPr>
          <p:spPr bwMode="auto">
            <a:xfrm flipH="1" flipV="1">
              <a:off x="9160910" y="3099015"/>
              <a:ext cx="533400" cy="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1" name="Line 10">
              <a:extLst>
                <a:ext uri="{FF2B5EF4-FFF2-40B4-BE49-F238E27FC236}">
                  <a16:creationId xmlns:a16="http://schemas.microsoft.com/office/drawing/2014/main" id="{F35546E0-F203-2346-B6AD-F39F66718B34}"/>
                </a:ext>
              </a:extLst>
            </p:cNvPr>
            <p:cNvSpPr>
              <a:spLocks noChangeShapeType="1"/>
            </p:cNvSpPr>
            <p:nvPr/>
          </p:nvSpPr>
          <p:spPr bwMode="auto">
            <a:xfrm rot="10800000" flipV="1">
              <a:off x="9491110" y="3264115"/>
              <a:ext cx="279400" cy="3810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2" name="Line 11">
              <a:extLst>
                <a:ext uri="{FF2B5EF4-FFF2-40B4-BE49-F238E27FC236}">
                  <a16:creationId xmlns:a16="http://schemas.microsoft.com/office/drawing/2014/main" id="{A305756A-1115-E341-B5FA-E83B55D1E2A7}"/>
                </a:ext>
              </a:extLst>
            </p:cNvPr>
            <p:cNvSpPr>
              <a:spLocks noChangeShapeType="1"/>
            </p:cNvSpPr>
            <p:nvPr/>
          </p:nvSpPr>
          <p:spPr bwMode="auto">
            <a:xfrm rot="5400000" flipV="1">
              <a:off x="9961010" y="3276815"/>
              <a:ext cx="381000" cy="304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3" name="Line 12">
              <a:extLst>
                <a:ext uri="{FF2B5EF4-FFF2-40B4-BE49-F238E27FC236}">
                  <a16:creationId xmlns:a16="http://schemas.microsoft.com/office/drawing/2014/main" id="{0813E1D5-09EF-5E4F-8994-CE06810177D5}"/>
                </a:ext>
              </a:extLst>
            </p:cNvPr>
            <p:cNvSpPr>
              <a:spLocks noChangeShapeType="1"/>
            </p:cNvSpPr>
            <p:nvPr/>
          </p:nvSpPr>
          <p:spPr bwMode="auto">
            <a:xfrm rot="16200000" flipV="1">
              <a:off x="9440310" y="2616415"/>
              <a:ext cx="381000" cy="304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grpSp>
      <p:pic>
        <p:nvPicPr>
          <p:cNvPr id="26" name="Picture 28">
            <a:extLst>
              <a:ext uri="{FF2B5EF4-FFF2-40B4-BE49-F238E27FC236}">
                <a16:creationId xmlns:a16="http://schemas.microsoft.com/office/drawing/2014/main" id="{9B6D747B-8C21-FA4C-9CD5-6985C7BD71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432" y="5067943"/>
            <a:ext cx="3429000" cy="1306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30" name="Group 29">
            <a:extLst>
              <a:ext uri="{FF2B5EF4-FFF2-40B4-BE49-F238E27FC236}">
                <a16:creationId xmlns:a16="http://schemas.microsoft.com/office/drawing/2014/main" id="{E8F9AB7C-088C-7D4A-A98D-134BF08424DC}"/>
              </a:ext>
            </a:extLst>
          </p:cNvPr>
          <p:cNvGrpSpPr/>
          <p:nvPr/>
        </p:nvGrpSpPr>
        <p:grpSpPr>
          <a:xfrm>
            <a:off x="6531397" y="4108300"/>
            <a:ext cx="3302000" cy="1828800"/>
            <a:chOff x="5755853" y="3892400"/>
            <a:chExt cx="3302000" cy="1828800"/>
          </a:xfrm>
        </p:grpSpPr>
        <p:sp>
          <p:nvSpPr>
            <p:cNvPr id="19" name="Freeform 20">
              <a:extLst>
                <a:ext uri="{FF2B5EF4-FFF2-40B4-BE49-F238E27FC236}">
                  <a16:creationId xmlns:a16="http://schemas.microsoft.com/office/drawing/2014/main" id="{1F716D03-A617-1B40-854B-2524509F1978}"/>
                </a:ext>
              </a:extLst>
            </p:cNvPr>
            <p:cNvSpPr>
              <a:spLocks/>
            </p:cNvSpPr>
            <p:nvPr/>
          </p:nvSpPr>
          <p:spPr bwMode="auto">
            <a:xfrm>
              <a:off x="6238453" y="3892400"/>
              <a:ext cx="2514600" cy="1409700"/>
            </a:xfrm>
            <a:custGeom>
              <a:avLst/>
              <a:gdLst>
                <a:gd name="T0" fmla="*/ 0 w 1392"/>
                <a:gd name="T1" fmla="*/ 2147483647 h 744"/>
                <a:gd name="T2" fmla="*/ 2147483647 w 1392"/>
                <a:gd name="T3" fmla="*/ 2147483647 h 744"/>
                <a:gd name="T4" fmla="*/ 2147483647 w 1392"/>
                <a:gd name="T5" fmla="*/ 0 h 744"/>
                <a:gd name="T6" fmla="*/ 0 60000 65536"/>
                <a:gd name="T7" fmla="*/ 0 60000 65536"/>
                <a:gd name="T8" fmla="*/ 0 60000 65536"/>
              </a:gdLst>
              <a:ahLst/>
              <a:cxnLst>
                <a:cxn ang="T6">
                  <a:pos x="T0" y="T1"/>
                </a:cxn>
                <a:cxn ang="T7">
                  <a:pos x="T2" y="T3"/>
                </a:cxn>
                <a:cxn ang="T8">
                  <a:pos x="T4" y="T5"/>
                </a:cxn>
              </a:cxnLst>
              <a:rect l="0" t="0" r="r" b="b"/>
              <a:pathLst>
                <a:path w="1392" h="744">
                  <a:moveTo>
                    <a:pt x="0" y="720"/>
                  </a:moveTo>
                  <a:cubicBezTo>
                    <a:pt x="316" y="732"/>
                    <a:pt x="632" y="744"/>
                    <a:pt x="864" y="624"/>
                  </a:cubicBezTo>
                  <a:cubicBezTo>
                    <a:pt x="1096" y="504"/>
                    <a:pt x="1304" y="104"/>
                    <a:pt x="1392" y="0"/>
                  </a:cubicBezTo>
                </a:path>
              </a:pathLst>
            </a:custGeom>
            <a:noFill/>
            <a:ln w="19050">
              <a:solidFill>
                <a:srgbClr val="00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nvGrpSpPr>
            <p:cNvPr id="3" name="Group 2">
              <a:extLst>
                <a:ext uri="{FF2B5EF4-FFF2-40B4-BE49-F238E27FC236}">
                  <a16:creationId xmlns:a16="http://schemas.microsoft.com/office/drawing/2014/main" id="{6A5763EA-C385-7740-8F38-6A07C1F3AAA5}"/>
                </a:ext>
              </a:extLst>
            </p:cNvPr>
            <p:cNvGrpSpPr/>
            <p:nvPr/>
          </p:nvGrpSpPr>
          <p:grpSpPr>
            <a:xfrm>
              <a:off x="6403553" y="4108300"/>
              <a:ext cx="2654300" cy="1612900"/>
              <a:chOff x="6403553" y="4108300"/>
              <a:chExt cx="2654300" cy="1612900"/>
            </a:xfrm>
          </p:grpSpPr>
          <p:sp>
            <p:nvSpPr>
              <p:cNvPr id="14" name="Oval 13">
                <a:extLst>
                  <a:ext uri="{FF2B5EF4-FFF2-40B4-BE49-F238E27FC236}">
                    <a16:creationId xmlns:a16="http://schemas.microsoft.com/office/drawing/2014/main" id="{4095F71D-68FF-9841-8987-017A923F5260}"/>
                  </a:ext>
                </a:extLst>
              </p:cNvPr>
              <p:cNvSpPr>
                <a:spLocks noChangeArrowheads="1"/>
              </p:cNvSpPr>
              <p:nvPr/>
            </p:nvSpPr>
            <p:spPr bwMode="auto">
              <a:xfrm>
                <a:off x="7000453" y="5340200"/>
                <a:ext cx="228600" cy="228600"/>
              </a:xfrm>
              <a:prstGeom prst="ellipse">
                <a:avLst/>
              </a:prstGeom>
              <a:gradFill rotWithShape="0">
                <a:gsLst>
                  <a:gs pos="0">
                    <a:srgbClr val="FFFB6A"/>
                  </a:gs>
                  <a:gs pos="100000">
                    <a:srgbClr val="000000"/>
                  </a:gs>
                </a:gsLst>
                <a:path path="shape">
                  <a:fillToRect l="50000" t="50000" r="50000" b="50000"/>
                </a:path>
              </a:gradFill>
              <a:ln w="9525">
                <a:solidFill>
                  <a:srgbClr val="000000"/>
                </a:solidFill>
                <a:round/>
                <a:headEnd/>
                <a:tailEnd/>
              </a:ln>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15" name="Line 14">
                <a:extLst>
                  <a:ext uri="{FF2B5EF4-FFF2-40B4-BE49-F238E27FC236}">
                    <a16:creationId xmlns:a16="http://schemas.microsoft.com/office/drawing/2014/main" id="{5677392F-9D46-254E-9172-1D386E84FBA5}"/>
                  </a:ext>
                </a:extLst>
              </p:cNvPr>
              <p:cNvSpPr>
                <a:spLocks noChangeShapeType="1"/>
              </p:cNvSpPr>
              <p:nvPr/>
            </p:nvSpPr>
            <p:spPr bwMode="auto">
              <a:xfrm flipV="1">
                <a:off x="7254453" y="5238600"/>
                <a:ext cx="482600" cy="1524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6" name="Line 15">
                <a:extLst>
                  <a:ext uri="{FF2B5EF4-FFF2-40B4-BE49-F238E27FC236}">
                    <a16:creationId xmlns:a16="http://schemas.microsoft.com/office/drawing/2014/main" id="{20D5A3DD-5B9D-384E-9DBA-7E7394DAE8A1}"/>
                  </a:ext>
                </a:extLst>
              </p:cNvPr>
              <p:cNvSpPr>
                <a:spLocks noChangeShapeType="1"/>
              </p:cNvSpPr>
              <p:nvPr/>
            </p:nvSpPr>
            <p:spPr bwMode="auto">
              <a:xfrm flipV="1">
                <a:off x="7279853" y="5454500"/>
                <a:ext cx="482600" cy="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7" name="Line 16">
                <a:extLst>
                  <a:ext uri="{FF2B5EF4-FFF2-40B4-BE49-F238E27FC236}">
                    <a16:creationId xmlns:a16="http://schemas.microsoft.com/office/drawing/2014/main" id="{7B1FEC73-8A4F-1D42-BE97-E6D56B42857B}"/>
                  </a:ext>
                </a:extLst>
              </p:cNvPr>
              <p:cNvSpPr>
                <a:spLocks noChangeShapeType="1"/>
              </p:cNvSpPr>
              <p:nvPr/>
            </p:nvSpPr>
            <p:spPr bwMode="auto">
              <a:xfrm flipH="1" flipV="1">
                <a:off x="6403553" y="5378300"/>
                <a:ext cx="533400" cy="50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18" name="Line 17">
                <a:extLst>
                  <a:ext uri="{FF2B5EF4-FFF2-40B4-BE49-F238E27FC236}">
                    <a16:creationId xmlns:a16="http://schemas.microsoft.com/office/drawing/2014/main" id="{51FE010C-DAE4-164F-B36A-92999A71687B}"/>
                  </a:ext>
                </a:extLst>
              </p:cNvPr>
              <p:cNvSpPr>
                <a:spLocks noChangeShapeType="1"/>
              </p:cNvSpPr>
              <p:nvPr/>
            </p:nvSpPr>
            <p:spPr bwMode="auto">
              <a:xfrm rot="10800000" flipV="1">
                <a:off x="6403553" y="5505300"/>
                <a:ext cx="546100" cy="50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20" name="Freeform 21">
                <a:extLst>
                  <a:ext uri="{FF2B5EF4-FFF2-40B4-BE49-F238E27FC236}">
                    <a16:creationId xmlns:a16="http://schemas.microsoft.com/office/drawing/2014/main" id="{730725FE-3F62-DB42-8111-B501A6A0D94B}"/>
                  </a:ext>
                </a:extLst>
              </p:cNvPr>
              <p:cNvSpPr>
                <a:spLocks/>
              </p:cNvSpPr>
              <p:nvPr/>
            </p:nvSpPr>
            <p:spPr bwMode="auto">
              <a:xfrm>
                <a:off x="6467053" y="4349600"/>
                <a:ext cx="2590800" cy="1371600"/>
              </a:xfrm>
              <a:custGeom>
                <a:avLst/>
                <a:gdLst>
                  <a:gd name="T0" fmla="*/ 0 w 1392"/>
                  <a:gd name="T1" fmla="*/ 2147483647 h 744"/>
                  <a:gd name="T2" fmla="*/ 2147483647 w 1392"/>
                  <a:gd name="T3" fmla="*/ 2147483647 h 744"/>
                  <a:gd name="T4" fmla="*/ 2147483647 w 1392"/>
                  <a:gd name="T5" fmla="*/ 0 h 744"/>
                  <a:gd name="T6" fmla="*/ 0 60000 65536"/>
                  <a:gd name="T7" fmla="*/ 0 60000 65536"/>
                  <a:gd name="T8" fmla="*/ 0 60000 65536"/>
                </a:gdLst>
                <a:ahLst/>
                <a:cxnLst>
                  <a:cxn ang="T6">
                    <a:pos x="T0" y="T1"/>
                  </a:cxn>
                  <a:cxn ang="T7">
                    <a:pos x="T2" y="T3"/>
                  </a:cxn>
                  <a:cxn ang="T8">
                    <a:pos x="T4" y="T5"/>
                  </a:cxn>
                </a:cxnLst>
                <a:rect l="0" t="0" r="r" b="b"/>
                <a:pathLst>
                  <a:path w="1392" h="744">
                    <a:moveTo>
                      <a:pt x="0" y="720"/>
                    </a:moveTo>
                    <a:cubicBezTo>
                      <a:pt x="316" y="732"/>
                      <a:pt x="632" y="744"/>
                      <a:pt x="864" y="624"/>
                    </a:cubicBezTo>
                    <a:cubicBezTo>
                      <a:pt x="1096" y="504"/>
                      <a:pt x="1304" y="104"/>
                      <a:pt x="1392" y="0"/>
                    </a:cubicBezTo>
                  </a:path>
                </a:pathLst>
              </a:custGeom>
              <a:noFill/>
              <a:ln w="19050">
                <a:solidFill>
                  <a:srgbClr val="00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1" name="Oval 23">
                <a:extLst>
                  <a:ext uri="{FF2B5EF4-FFF2-40B4-BE49-F238E27FC236}">
                    <a16:creationId xmlns:a16="http://schemas.microsoft.com/office/drawing/2014/main" id="{B98F66CC-58E1-7A49-AB66-4C5A87F9A67A}"/>
                  </a:ext>
                </a:extLst>
              </p:cNvPr>
              <p:cNvSpPr>
                <a:spLocks noChangeArrowheads="1"/>
              </p:cNvSpPr>
              <p:nvPr/>
            </p:nvSpPr>
            <p:spPr bwMode="auto">
              <a:xfrm>
                <a:off x="8410153" y="4540100"/>
                <a:ext cx="228600" cy="228600"/>
              </a:xfrm>
              <a:prstGeom prst="ellipse">
                <a:avLst/>
              </a:prstGeom>
              <a:gradFill rotWithShape="0">
                <a:gsLst>
                  <a:gs pos="0">
                    <a:srgbClr val="FFFB6A"/>
                  </a:gs>
                  <a:gs pos="100000">
                    <a:srgbClr val="000000"/>
                  </a:gs>
                </a:gsLst>
                <a:path path="shape">
                  <a:fillToRect l="50000" t="50000" r="50000" b="50000"/>
                </a:path>
              </a:gradFill>
              <a:ln w="9525">
                <a:solidFill>
                  <a:srgbClr val="000000"/>
                </a:solidFill>
                <a:round/>
                <a:headEnd/>
                <a:tailEnd/>
              </a:ln>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2" name="Line 24">
                <a:extLst>
                  <a:ext uri="{FF2B5EF4-FFF2-40B4-BE49-F238E27FC236}">
                    <a16:creationId xmlns:a16="http://schemas.microsoft.com/office/drawing/2014/main" id="{7A9C4A7E-6E82-6740-8A97-DCCBE0A783F9}"/>
                  </a:ext>
                </a:extLst>
              </p:cNvPr>
              <p:cNvSpPr>
                <a:spLocks noChangeShapeType="1"/>
              </p:cNvSpPr>
              <p:nvPr/>
            </p:nvSpPr>
            <p:spPr bwMode="auto">
              <a:xfrm flipV="1">
                <a:off x="8575253" y="4108300"/>
                <a:ext cx="228600" cy="3810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23" name="Line 25">
                <a:extLst>
                  <a:ext uri="{FF2B5EF4-FFF2-40B4-BE49-F238E27FC236}">
                    <a16:creationId xmlns:a16="http://schemas.microsoft.com/office/drawing/2014/main" id="{984B7ADD-5DA5-1146-84FC-53B5090498A9}"/>
                  </a:ext>
                </a:extLst>
              </p:cNvPr>
              <p:cNvSpPr>
                <a:spLocks noChangeShapeType="1"/>
              </p:cNvSpPr>
              <p:nvPr/>
            </p:nvSpPr>
            <p:spPr bwMode="auto">
              <a:xfrm flipV="1">
                <a:off x="8638753" y="4235300"/>
                <a:ext cx="304800" cy="304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24" name="Line 26">
                <a:extLst>
                  <a:ext uri="{FF2B5EF4-FFF2-40B4-BE49-F238E27FC236}">
                    <a16:creationId xmlns:a16="http://schemas.microsoft.com/office/drawing/2014/main" id="{17EC2C03-2D3B-D844-866D-5E1080A03FD5}"/>
                  </a:ext>
                </a:extLst>
              </p:cNvPr>
              <p:cNvSpPr>
                <a:spLocks noChangeShapeType="1"/>
              </p:cNvSpPr>
              <p:nvPr/>
            </p:nvSpPr>
            <p:spPr bwMode="auto">
              <a:xfrm flipH="1">
                <a:off x="8092653" y="4743300"/>
                <a:ext cx="292100" cy="3048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sp>
            <p:nvSpPr>
              <p:cNvPr id="25" name="Line 27">
                <a:extLst>
                  <a:ext uri="{FF2B5EF4-FFF2-40B4-BE49-F238E27FC236}">
                    <a16:creationId xmlns:a16="http://schemas.microsoft.com/office/drawing/2014/main" id="{4BE13E48-A576-0C47-A616-B798FB37069F}"/>
                  </a:ext>
                </a:extLst>
              </p:cNvPr>
              <p:cNvSpPr>
                <a:spLocks noChangeShapeType="1"/>
              </p:cNvSpPr>
              <p:nvPr/>
            </p:nvSpPr>
            <p:spPr bwMode="auto">
              <a:xfrm rot="10800000" flipV="1">
                <a:off x="8283153" y="4806800"/>
                <a:ext cx="177800" cy="342900"/>
              </a:xfrm>
              <a:prstGeom prst="line">
                <a:avLst/>
              </a:prstGeom>
              <a:ln>
                <a:headEnd/>
                <a:tailEnd type="stealth" w="lg" len="med"/>
              </a:ln>
              <a:extLst>
                <a:ext uri="{909E8E84-426E-40DD-AFC4-6F175D3DCCD1}">
                  <a14:hiddenFill xmlns:a14="http://schemas.microsoft.com/office/drawing/2010/main">
                    <a:noFill/>
                  </a14:hiddenFill>
                </a:ext>
              </a:extLst>
            </p:spPr>
            <p:style>
              <a:lnRef idx="3">
                <a:schemeClr val="accent2"/>
              </a:lnRef>
              <a:fillRef idx="0">
                <a:schemeClr val="accent2"/>
              </a:fillRef>
              <a:effectRef idx="2">
                <a:schemeClr val="accent2"/>
              </a:effectRef>
              <a:fontRef idx="minor">
                <a:schemeClr val="tx1"/>
              </a:fontRef>
            </p:style>
            <p:txBody>
              <a:bodyPr wrap="none" anchor="ctr"/>
              <a:lstStyle/>
              <a:p>
                <a:endParaRPr lang="en-US"/>
              </a:p>
            </p:txBody>
          </p:sp>
        </p:grpSp>
        <p:sp>
          <p:nvSpPr>
            <p:cNvPr id="27" name="Rectangle 30">
              <a:extLst>
                <a:ext uri="{FF2B5EF4-FFF2-40B4-BE49-F238E27FC236}">
                  <a16:creationId xmlns:a16="http://schemas.microsoft.com/office/drawing/2014/main" id="{EB506C77-9825-1845-8F12-CA8B138FFBBA}"/>
                </a:ext>
              </a:extLst>
            </p:cNvPr>
            <p:cNvSpPr>
              <a:spLocks noChangeArrowheads="1"/>
            </p:cNvSpPr>
            <p:nvPr/>
          </p:nvSpPr>
          <p:spPr bwMode="auto">
            <a:xfrm>
              <a:off x="5755853" y="5289400"/>
              <a:ext cx="76200" cy="76200"/>
            </a:xfrm>
            <a:prstGeom prst="rect">
              <a:avLst/>
            </a:prstGeom>
            <a:noFill/>
            <a:ln w="19050">
              <a:solidFill>
                <a:schemeClr val="tx1"/>
              </a:solidFill>
              <a:miter lim="800000"/>
              <a:headEnd/>
              <a:tailEnd/>
            </a:ln>
            <a:effectLst>
              <a:outerShdw dist="35921" dir="2700000" algn="ctr" rotWithShape="0">
                <a:srgbClr val="808080">
                  <a:alpha val="75000"/>
                </a:srgbClr>
              </a:outerShdw>
            </a:effectLst>
            <a:extLst>
              <a:ext uri="{909E8E84-426E-40DD-AFC4-6F175D3DCCD1}">
                <a14:hiddenFill xmlns:a14="http://schemas.microsoft.com/office/drawing/2010/main">
                  <a:solidFill>
                    <a:schemeClr val="accent1"/>
                  </a:solidFill>
                </a14:hiddenFill>
              </a:ext>
            </a:extLst>
          </p:spPr>
          <p:txBody>
            <a:bodyPr wrap="none" anchor="ct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endParaRPr lang="en-US" altLang="en-US"/>
            </a:p>
          </p:txBody>
        </p:sp>
        <p:sp>
          <p:nvSpPr>
            <p:cNvPr id="28" name="Line 31">
              <a:extLst>
                <a:ext uri="{FF2B5EF4-FFF2-40B4-BE49-F238E27FC236}">
                  <a16:creationId xmlns:a16="http://schemas.microsoft.com/office/drawing/2014/main" id="{EEB1857A-36B7-904B-A675-6AB6ECAF44F3}"/>
                </a:ext>
              </a:extLst>
            </p:cNvPr>
            <p:cNvSpPr>
              <a:spLocks noChangeShapeType="1"/>
            </p:cNvSpPr>
            <p:nvPr/>
          </p:nvSpPr>
          <p:spPr bwMode="auto">
            <a:xfrm flipV="1">
              <a:off x="5844753" y="5264000"/>
              <a:ext cx="317500" cy="25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wrap="none" anchor="ctr"/>
            <a:lstStyle/>
            <a:p>
              <a:endParaRPr lang="en-US"/>
            </a:p>
          </p:txBody>
        </p:sp>
        <p:sp>
          <p:nvSpPr>
            <p:cNvPr id="29" name="Line 32">
              <a:extLst>
                <a:ext uri="{FF2B5EF4-FFF2-40B4-BE49-F238E27FC236}">
                  <a16:creationId xmlns:a16="http://schemas.microsoft.com/office/drawing/2014/main" id="{1DF750D4-A591-7640-9E15-969C96954D69}"/>
                </a:ext>
              </a:extLst>
            </p:cNvPr>
            <p:cNvSpPr>
              <a:spLocks noChangeShapeType="1"/>
            </p:cNvSpPr>
            <p:nvPr/>
          </p:nvSpPr>
          <p:spPr bwMode="auto">
            <a:xfrm>
              <a:off x="5819353" y="5352900"/>
              <a:ext cx="571500" cy="304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6193690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7E469-217D-9E43-A609-CEA7D49BE42F}"/>
              </a:ext>
            </a:extLst>
          </p:cNvPr>
          <p:cNvSpPr>
            <a:spLocks noGrp="1"/>
          </p:cNvSpPr>
          <p:nvPr>
            <p:ph type="title"/>
          </p:nvPr>
        </p:nvSpPr>
        <p:spPr>
          <a:xfrm>
            <a:off x="1143001" y="414218"/>
            <a:ext cx="9905998" cy="1478570"/>
          </a:xfrm>
        </p:spPr>
        <p:txBody>
          <a:bodyPr>
            <a:normAutofit/>
          </a:bodyPr>
          <a:lstStyle/>
          <a:p>
            <a:pPr algn="ctr"/>
            <a:r>
              <a:rPr lang="en-US" dirty="0"/>
              <a:t>Discriminability</a:t>
            </a:r>
          </a:p>
        </p:txBody>
      </p:sp>
      <p:grpSp>
        <p:nvGrpSpPr>
          <p:cNvPr id="21" name="Group 20">
            <a:extLst>
              <a:ext uri="{FF2B5EF4-FFF2-40B4-BE49-F238E27FC236}">
                <a16:creationId xmlns:a16="http://schemas.microsoft.com/office/drawing/2014/main" id="{F8549C0E-379A-DA4F-900C-6A1CEDB6AA80}"/>
              </a:ext>
            </a:extLst>
          </p:cNvPr>
          <p:cNvGrpSpPr/>
          <p:nvPr/>
        </p:nvGrpSpPr>
        <p:grpSpPr>
          <a:xfrm>
            <a:off x="1143001" y="2890845"/>
            <a:ext cx="10104228" cy="1478519"/>
            <a:chOff x="-345272" y="3243633"/>
            <a:chExt cx="12696288" cy="1857806"/>
          </a:xfrm>
        </p:grpSpPr>
        <p:pic>
          <p:nvPicPr>
            <p:cNvPr id="14" name="Picture 13">
              <a:extLst>
                <a:ext uri="{FF2B5EF4-FFF2-40B4-BE49-F238E27FC236}">
                  <a16:creationId xmlns:a16="http://schemas.microsoft.com/office/drawing/2014/main" id="{B69D7F45-3AE9-C549-81A1-1FB2944A31F5}"/>
                </a:ext>
              </a:extLst>
            </p:cNvPr>
            <p:cNvPicPr>
              <a:picLocks noChangeAspect="1"/>
            </p:cNvPicPr>
            <p:nvPr/>
          </p:nvPicPr>
          <p:blipFill>
            <a:blip r:embed="rId3"/>
            <a:stretch>
              <a:fillRect/>
            </a:stretch>
          </p:blipFill>
          <p:spPr>
            <a:xfrm>
              <a:off x="-345272" y="3243633"/>
              <a:ext cx="12696288" cy="838241"/>
            </a:xfrm>
            <a:prstGeom prst="rect">
              <a:avLst/>
            </a:prstGeom>
          </p:spPr>
        </p:pic>
        <p:pic>
          <p:nvPicPr>
            <p:cNvPr id="16" name="Picture 15">
              <a:extLst>
                <a:ext uri="{FF2B5EF4-FFF2-40B4-BE49-F238E27FC236}">
                  <a16:creationId xmlns:a16="http://schemas.microsoft.com/office/drawing/2014/main" id="{144320EE-B05E-3A45-B2E0-E9B960EC6DCB}"/>
                </a:ext>
              </a:extLst>
            </p:cNvPr>
            <p:cNvPicPr>
              <a:picLocks noChangeAspect="1"/>
            </p:cNvPicPr>
            <p:nvPr/>
          </p:nvPicPr>
          <p:blipFill>
            <a:blip r:embed="rId4"/>
            <a:stretch>
              <a:fillRect/>
            </a:stretch>
          </p:blipFill>
          <p:spPr>
            <a:xfrm>
              <a:off x="73153" y="4081873"/>
              <a:ext cx="11876443" cy="323987"/>
            </a:xfrm>
            <a:prstGeom prst="rect">
              <a:avLst/>
            </a:prstGeom>
          </p:spPr>
        </p:pic>
        <p:pic>
          <p:nvPicPr>
            <p:cNvPr id="18" name="Picture 17">
              <a:extLst>
                <a:ext uri="{FF2B5EF4-FFF2-40B4-BE49-F238E27FC236}">
                  <a16:creationId xmlns:a16="http://schemas.microsoft.com/office/drawing/2014/main" id="{E9FD826E-AC29-B24B-A43F-BCE1DE97B06B}"/>
                </a:ext>
              </a:extLst>
            </p:cNvPr>
            <p:cNvPicPr>
              <a:picLocks noChangeAspect="1"/>
            </p:cNvPicPr>
            <p:nvPr/>
          </p:nvPicPr>
          <p:blipFill>
            <a:blip r:embed="rId5"/>
            <a:stretch>
              <a:fillRect/>
            </a:stretch>
          </p:blipFill>
          <p:spPr>
            <a:xfrm>
              <a:off x="95925" y="4399588"/>
              <a:ext cx="11798067" cy="387729"/>
            </a:xfrm>
            <a:prstGeom prst="rect">
              <a:avLst/>
            </a:prstGeom>
          </p:spPr>
        </p:pic>
        <p:pic>
          <p:nvPicPr>
            <p:cNvPr id="20" name="Picture 19">
              <a:extLst>
                <a:ext uri="{FF2B5EF4-FFF2-40B4-BE49-F238E27FC236}">
                  <a16:creationId xmlns:a16="http://schemas.microsoft.com/office/drawing/2014/main" id="{ADFB4140-166E-A841-8847-E3145B9FCA9B}"/>
                </a:ext>
              </a:extLst>
            </p:cNvPr>
            <p:cNvPicPr>
              <a:picLocks noChangeAspect="1"/>
            </p:cNvPicPr>
            <p:nvPr/>
          </p:nvPicPr>
          <p:blipFill>
            <a:blip r:embed="rId6"/>
            <a:stretch>
              <a:fillRect/>
            </a:stretch>
          </p:blipFill>
          <p:spPr>
            <a:xfrm>
              <a:off x="73153" y="4732184"/>
              <a:ext cx="11899216" cy="369255"/>
            </a:xfrm>
            <a:prstGeom prst="rect">
              <a:avLst/>
            </a:prstGeom>
          </p:spPr>
        </p:pic>
      </p:grpSp>
    </p:spTree>
    <p:extLst>
      <p:ext uri="{BB962C8B-B14F-4D97-AF65-F5344CB8AC3E}">
        <p14:creationId xmlns:p14="http://schemas.microsoft.com/office/powerpoint/2010/main" val="1432005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CF9340-452A-A34F-BCF5-FC491D765385}"/>
              </a:ext>
            </a:extLst>
          </p:cNvPr>
          <p:cNvPicPr>
            <a:picLocks noChangeAspect="1"/>
          </p:cNvPicPr>
          <p:nvPr/>
        </p:nvPicPr>
        <p:blipFill>
          <a:blip r:embed="rId3"/>
          <a:stretch>
            <a:fillRect/>
          </a:stretch>
        </p:blipFill>
        <p:spPr>
          <a:xfrm>
            <a:off x="2356427" y="3187700"/>
            <a:ext cx="7175500" cy="3670300"/>
          </a:xfrm>
          <a:prstGeom prst="rect">
            <a:avLst/>
          </a:prstGeom>
        </p:spPr>
      </p:pic>
      <p:pic>
        <p:nvPicPr>
          <p:cNvPr id="8" name="Picture 7">
            <a:extLst>
              <a:ext uri="{FF2B5EF4-FFF2-40B4-BE49-F238E27FC236}">
                <a16:creationId xmlns:a16="http://schemas.microsoft.com/office/drawing/2014/main" id="{1F6A5A34-487D-0040-BDCC-F5A32983219C}"/>
              </a:ext>
            </a:extLst>
          </p:cNvPr>
          <p:cNvPicPr>
            <a:picLocks noChangeAspect="1"/>
          </p:cNvPicPr>
          <p:nvPr/>
        </p:nvPicPr>
        <p:blipFill>
          <a:blip r:embed="rId4"/>
          <a:stretch>
            <a:fillRect/>
          </a:stretch>
        </p:blipFill>
        <p:spPr>
          <a:xfrm>
            <a:off x="2514888" y="0"/>
            <a:ext cx="6858577" cy="3290182"/>
          </a:xfrm>
          <a:prstGeom prst="rect">
            <a:avLst/>
          </a:prstGeom>
        </p:spPr>
      </p:pic>
    </p:spTree>
    <p:extLst>
      <p:ext uri="{BB962C8B-B14F-4D97-AF65-F5344CB8AC3E}">
        <p14:creationId xmlns:p14="http://schemas.microsoft.com/office/powerpoint/2010/main" val="4047247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88186CD-BA4D-B34B-B303-4B0C0805FD77}"/>
              </a:ext>
            </a:extLst>
          </p:cNvPr>
          <p:cNvSpPr/>
          <p:nvPr/>
        </p:nvSpPr>
        <p:spPr>
          <a:xfrm>
            <a:off x="3835400" y="2794338"/>
            <a:ext cx="4978400" cy="2215991"/>
          </a:xfrm>
          <a:prstGeom prst="rect">
            <a:avLst/>
          </a:prstGeom>
        </p:spPr>
        <p:txBody>
          <a:bodyPr wrap="square">
            <a:spAutoFit/>
          </a:bodyPr>
          <a:lstStyle/>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Locally on your laptop/desktop</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In a Docker or singularity container</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On Amazon Web Services (AWS)</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On HPC (e.g. SLURM scheduler)</a:t>
            </a:r>
          </a:p>
          <a:p>
            <a:pPr marL="342900" indent="-342900">
              <a:buFont typeface="Arial" panose="020B0604020202020204" pitchFamily="34" charset="0"/>
              <a:buChar char="•"/>
            </a:pPr>
            <a:r>
              <a:rPr lang="en-US" sz="2400" dirty="0">
                <a:latin typeface="Calibri" panose="020F0502020204030204" pitchFamily="34" charset="0"/>
                <a:ea typeface="Calibri" panose="020F0502020204030204" pitchFamily="34" charset="0"/>
                <a:cs typeface="Times New Roman" panose="02020603050405020304" pitchFamily="18" charset="0"/>
              </a:rPr>
              <a:t>In </a:t>
            </a:r>
            <a:r>
              <a:rPr lang="en-US" sz="2400" dirty="0" err="1">
                <a:latin typeface="Calibri" panose="020F0502020204030204" pitchFamily="34" charset="0"/>
                <a:ea typeface="Calibri" panose="020F0502020204030204" pitchFamily="34" charset="0"/>
                <a:cs typeface="Times New Roman" panose="02020603050405020304" pitchFamily="18" charset="0"/>
              </a:rPr>
              <a:t>Gigantum</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1B672A95-EE34-D64D-A617-CDCC35D6919C}"/>
              </a:ext>
            </a:extLst>
          </p:cNvPr>
          <p:cNvSpPr>
            <a:spLocks noGrp="1"/>
          </p:cNvSpPr>
          <p:nvPr>
            <p:ph type="title"/>
          </p:nvPr>
        </p:nvSpPr>
        <p:spPr>
          <a:xfrm>
            <a:off x="1143001" y="731718"/>
            <a:ext cx="9905998" cy="1478570"/>
          </a:xfrm>
        </p:spPr>
        <p:txBody>
          <a:bodyPr>
            <a:normAutofit/>
          </a:bodyPr>
          <a:lstStyle/>
          <a:p>
            <a:pPr algn="ctr"/>
            <a:r>
              <a:rPr lang="en-US" dirty="0"/>
              <a:t>Ways to run NDMG:</a:t>
            </a:r>
          </a:p>
        </p:txBody>
      </p:sp>
    </p:spTree>
    <p:extLst>
      <p:ext uri="{BB962C8B-B14F-4D97-AF65-F5344CB8AC3E}">
        <p14:creationId xmlns:p14="http://schemas.microsoft.com/office/powerpoint/2010/main" val="4001740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E4677E7-A5F6-714F-A077-7910F0F72DB1}"/>
              </a:ext>
            </a:extLst>
          </p:cNvPr>
          <p:cNvSpPr txBox="1"/>
          <p:nvPr/>
        </p:nvSpPr>
        <p:spPr>
          <a:xfrm>
            <a:off x="3384223" y="2950590"/>
            <a:ext cx="5722070" cy="646331"/>
          </a:xfrm>
          <a:prstGeom prst="rect">
            <a:avLst/>
          </a:prstGeom>
          <a:noFill/>
        </p:spPr>
        <p:txBody>
          <a:bodyPr wrap="square" rtlCol="0">
            <a:spAutoFit/>
          </a:bodyPr>
          <a:lstStyle/>
          <a:p>
            <a:pPr algn="ctr"/>
            <a:r>
              <a:rPr lang="en-US" dirty="0">
                <a:hlinkClick r:id="rId2"/>
              </a:rPr>
              <a:t>dpisner@utexas.edu</a:t>
            </a:r>
            <a:endParaRPr lang="en-US" dirty="0"/>
          </a:p>
          <a:p>
            <a:pPr algn="ctr"/>
            <a:r>
              <a:rPr lang="en-US" dirty="0">
                <a:hlinkClick r:id="rId3"/>
              </a:rPr>
              <a:t>https://github.com/dPys</a:t>
            </a:r>
            <a:endParaRPr lang="en-US" dirty="0"/>
          </a:p>
        </p:txBody>
      </p:sp>
    </p:spTree>
    <p:extLst>
      <p:ext uri="{BB962C8B-B14F-4D97-AF65-F5344CB8AC3E}">
        <p14:creationId xmlns:p14="http://schemas.microsoft.com/office/powerpoint/2010/main" val="3339706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4C3703C-249E-0E4D-96CA-8429CD7329BA}"/>
              </a:ext>
            </a:extLst>
          </p:cNvPr>
          <p:cNvSpPr>
            <a:spLocks noGrp="1" noChangeArrowheads="1"/>
          </p:cNvSpPr>
          <p:nvPr>
            <p:ph type="title"/>
          </p:nvPr>
        </p:nvSpPr>
        <p:spPr>
          <a:xfrm>
            <a:off x="3837770" y="411705"/>
            <a:ext cx="3808638" cy="641350"/>
          </a:xfrm>
        </p:spPr>
        <p:txBody>
          <a:bodyPr>
            <a:normAutofit fontScale="90000"/>
          </a:bodyPr>
          <a:lstStyle/>
          <a:p>
            <a:pPr eaLnBrk="1" hangingPunct="1"/>
            <a:r>
              <a:rPr lang="en-US" altLang="en-US" dirty="0"/>
              <a:t>Diffusion MRI</a:t>
            </a:r>
          </a:p>
        </p:txBody>
      </p:sp>
      <p:sp>
        <p:nvSpPr>
          <p:cNvPr id="5" name="Rectangle 3">
            <a:extLst>
              <a:ext uri="{FF2B5EF4-FFF2-40B4-BE49-F238E27FC236}">
                <a16:creationId xmlns:a16="http://schemas.microsoft.com/office/drawing/2014/main" id="{3A4C64DC-F249-A748-BBFD-11566DE989D9}"/>
              </a:ext>
            </a:extLst>
          </p:cNvPr>
          <p:cNvSpPr txBox="1">
            <a:spLocks noChangeArrowheads="1"/>
          </p:cNvSpPr>
          <p:nvPr/>
        </p:nvSpPr>
        <p:spPr>
          <a:xfrm>
            <a:off x="931662" y="1386430"/>
            <a:ext cx="4676748" cy="480060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altLang="en-US" dirty="0"/>
              <a:t>Magnetic resonance imaging can provide </a:t>
            </a:r>
            <a:r>
              <a:rPr lang="ja-JP" altLang="en-US"/>
              <a:t>“</a:t>
            </a:r>
            <a:r>
              <a:rPr lang="en-US" altLang="ja-JP" dirty="0"/>
              <a:t>diffusion encoding</a:t>
            </a:r>
            <a:r>
              <a:rPr lang="ja-JP" altLang="en-US"/>
              <a:t>”</a:t>
            </a:r>
            <a:endParaRPr lang="en-US" altLang="ja-JP" dirty="0"/>
          </a:p>
          <a:p>
            <a:endParaRPr lang="en-US" altLang="en-US" dirty="0"/>
          </a:p>
          <a:p>
            <a:r>
              <a:rPr lang="en-US" altLang="en-US" dirty="0"/>
              <a:t>Magnetic field strength is varied by gradients in different directions</a:t>
            </a:r>
          </a:p>
          <a:p>
            <a:endParaRPr lang="en-US" altLang="en-US" dirty="0"/>
          </a:p>
          <a:p>
            <a:r>
              <a:rPr lang="en-US" altLang="en-US" dirty="0"/>
              <a:t>Image intensity is attenuated depending on </a:t>
            </a:r>
            <a:r>
              <a:rPr lang="en-US" altLang="en-US" i="1" dirty="0"/>
              <a:t>water diffusion </a:t>
            </a:r>
            <a:r>
              <a:rPr lang="en-US" altLang="en-US" dirty="0"/>
              <a:t>in each direction</a:t>
            </a:r>
          </a:p>
          <a:p>
            <a:endParaRPr lang="en-US" altLang="en-US" dirty="0"/>
          </a:p>
          <a:p>
            <a:r>
              <a:rPr lang="en-US" altLang="en-US" dirty="0"/>
              <a:t>Compare with reference image(s) to infer diffusion relative to non-diffusion signal</a:t>
            </a:r>
          </a:p>
        </p:txBody>
      </p:sp>
      <p:pic>
        <p:nvPicPr>
          <p:cNvPr id="6" name="Picture 4" descr="Picture 20">
            <a:extLst>
              <a:ext uri="{FF2B5EF4-FFF2-40B4-BE49-F238E27FC236}">
                <a16:creationId xmlns:a16="http://schemas.microsoft.com/office/drawing/2014/main" id="{629502DE-A0B4-164A-B4B8-5C599E00BD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83" r="4817"/>
          <a:stretch>
            <a:fillRect/>
          </a:stretch>
        </p:blipFill>
        <p:spPr bwMode="auto">
          <a:xfrm>
            <a:off x="6181498" y="5005931"/>
            <a:ext cx="1096963" cy="13255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5" descr="Picture 20">
            <a:extLst>
              <a:ext uri="{FF2B5EF4-FFF2-40B4-BE49-F238E27FC236}">
                <a16:creationId xmlns:a16="http://schemas.microsoft.com/office/drawing/2014/main" id="{4F684C3A-DD9D-7647-AD14-A1AA989D2F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623" y="1421356"/>
            <a:ext cx="1047750"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6" descr="Picture 20">
            <a:extLst>
              <a:ext uri="{FF2B5EF4-FFF2-40B4-BE49-F238E27FC236}">
                <a16:creationId xmlns:a16="http://schemas.microsoft.com/office/drawing/2014/main" id="{3C666616-494C-E84E-A112-437C1B6A1D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159"/>
          <a:stretch>
            <a:fillRect/>
          </a:stretch>
        </p:blipFill>
        <p:spPr bwMode="auto">
          <a:xfrm>
            <a:off x="7172098" y="1802356"/>
            <a:ext cx="1038225"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7" descr="Picture 20">
            <a:extLst>
              <a:ext uri="{FF2B5EF4-FFF2-40B4-BE49-F238E27FC236}">
                <a16:creationId xmlns:a16="http://schemas.microsoft.com/office/drawing/2014/main" id="{54EC6388-3FDD-994F-B8C6-CAA71010FE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4286" y="2226218"/>
            <a:ext cx="1065212"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8" descr="Picture 20">
            <a:extLst>
              <a:ext uri="{FF2B5EF4-FFF2-40B4-BE49-F238E27FC236}">
                <a16:creationId xmlns:a16="http://schemas.microsoft.com/office/drawing/2014/main" id="{06697530-2F38-2542-9338-A146E4204F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3734"/>
          <a:stretch>
            <a:fillRect/>
          </a:stretch>
        </p:blipFill>
        <p:spPr bwMode="auto">
          <a:xfrm>
            <a:off x="6165623" y="2785018"/>
            <a:ext cx="1063625"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9" descr="Picture 20">
            <a:extLst>
              <a:ext uri="{FF2B5EF4-FFF2-40B4-BE49-F238E27FC236}">
                <a16:creationId xmlns:a16="http://schemas.microsoft.com/office/drawing/2014/main" id="{0FB80B5C-431A-CC4F-9FD3-2A6E340ABE2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r="2333"/>
          <a:stretch>
            <a:fillRect/>
          </a:stretch>
        </p:blipFill>
        <p:spPr bwMode="auto">
          <a:xfrm>
            <a:off x="7138761" y="3146968"/>
            <a:ext cx="1063625"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2" name="Picture 10" descr="Picture 20">
            <a:extLst>
              <a:ext uri="{FF2B5EF4-FFF2-40B4-BE49-F238E27FC236}">
                <a16:creationId xmlns:a16="http://schemas.microsoft.com/office/drawing/2014/main" id="{2739DBE6-5B10-5649-B404-8127AEBC85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2962" r="2962"/>
          <a:stretch>
            <a:fillRect/>
          </a:stretch>
        </p:blipFill>
        <p:spPr bwMode="auto">
          <a:xfrm>
            <a:off x="8170636" y="3589881"/>
            <a:ext cx="1058862" cy="12795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3" name="Text Box 11">
            <a:extLst>
              <a:ext uri="{FF2B5EF4-FFF2-40B4-BE49-F238E27FC236}">
                <a16:creationId xmlns:a16="http://schemas.microsoft.com/office/drawing/2014/main" id="{7C784A02-C92E-3249-96A6-C93D307F50C5}"/>
              </a:ext>
            </a:extLst>
          </p:cNvPr>
          <p:cNvSpPr txBox="1">
            <a:spLocks noChangeArrowheads="1"/>
          </p:cNvSpPr>
          <p:nvPr/>
        </p:nvSpPr>
        <p:spPr bwMode="auto">
          <a:xfrm>
            <a:off x="7732486" y="5569493"/>
            <a:ext cx="1371600" cy="754063"/>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No diffusion encoding</a:t>
            </a:r>
            <a:endParaRPr lang="en-US" altLang="en-US" sz="1600" b="1" i="1" dirty="0">
              <a:solidFill>
                <a:srgbClr val="00B050"/>
              </a:solidFill>
            </a:endParaRPr>
          </a:p>
        </p:txBody>
      </p:sp>
      <p:sp>
        <p:nvSpPr>
          <p:cNvPr id="14" name="Text Box 12">
            <a:extLst>
              <a:ext uri="{FF2B5EF4-FFF2-40B4-BE49-F238E27FC236}">
                <a16:creationId xmlns:a16="http://schemas.microsoft.com/office/drawing/2014/main" id="{9B1106F4-78FA-324C-A3B2-F2E27D5B0ED3}"/>
              </a:ext>
            </a:extLst>
          </p:cNvPr>
          <p:cNvSpPr txBox="1">
            <a:spLocks noChangeArrowheads="1"/>
          </p:cNvSpPr>
          <p:nvPr/>
        </p:nvSpPr>
        <p:spPr bwMode="auto">
          <a:xfrm>
            <a:off x="7553098" y="921293"/>
            <a:ext cx="1991530" cy="75713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FF6699"/>
                </a:solidFill>
                <a:miter lim="800000"/>
                <a:headEnd/>
                <a:tailEnd/>
              </a14:hiddenLine>
            </a:ext>
          </a:extLst>
        </p:spPr>
        <p:txBody>
          <a:bodyPr wrap="squar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Diffusion encoding in direction d</a:t>
            </a:r>
            <a:r>
              <a:rPr lang="en-US" altLang="en-US" sz="1600" b="1" baseline="-25000" dirty="0">
                <a:solidFill>
                  <a:srgbClr val="00B050"/>
                </a:solidFill>
              </a:rPr>
              <a:t>1</a:t>
            </a:r>
            <a:endParaRPr lang="en-US" altLang="en-US" sz="1600" b="1" i="1" baseline="-25000" dirty="0">
              <a:solidFill>
                <a:srgbClr val="00B050"/>
              </a:solidFill>
            </a:endParaRPr>
          </a:p>
        </p:txBody>
      </p:sp>
      <p:sp>
        <p:nvSpPr>
          <p:cNvPr id="15" name="Line 13">
            <a:extLst>
              <a:ext uri="{FF2B5EF4-FFF2-40B4-BE49-F238E27FC236}">
                <a16:creationId xmlns:a16="http://schemas.microsoft.com/office/drawing/2014/main" id="{8C36FE8E-A9DF-C745-BE15-8CA411B56902}"/>
              </a:ext>
            </a:extLst>
          </p:cNvPr>
          <p:cNvSpPr>
            <a:spLocks noChangeShapeType="1"/>
          </p:cNvSpPr>
          <p:nvPr/>
        </p:nvSpPr>
        <p:spPr bwMode="auto">
          <a:xfrm flipH="1">
            <a:off x="7291161" y="5763168"/>
            <a:ext cx="457200" cy="1588"/>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16" name="Text Box 14">
            <a:extLst>
              <a:ext uri="{FF2B5EF4-FFF2-40B4-BE49-F238E27FC236}">
                <a16:creationId xmlns:a16="http://schemas.microsoft.com/office/drawing/2014/main" id="{58AB1826-78A7-EF49-AA39-D3917F0CEDA7}"/>
              </a:ext>
            </a:extLst>
          </p:cNvPr>
          <p:cNvSpPr txBox="1">
            <a:spLocks noChangeArrowheads="1"/>
          </p:cNvSpPr>
          <p:nvPr/>
        </p:nvSpPr>
        <p:spPr bwMode="auto">
          <a:xfrm>
            <a:off x="8543698" y="1629318"/>
            <a:ext cx="457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2</a:t>
            </a:r>
            <a:endParaRPr lang="en-US" altLang="en-US" sz="1600" b="1" i="1" dirty="0">
              <a:solidFill>
                <a:srgbClr val="00B050"/>
              </a:solidFill>
            </a:endParaRPr>
          </a:p>
        </p:txBody>
      </p:sp>
      <p:sp>
        <p:nvSpPr>
          <p:cNvPr id="17" name="Line 15">
            <a:extLst>
              <a:ext uri="{FF2B5EF4-FFF2-40B4-BE49-F238E27FC236}">
                <a16:creationId xmlns:a16="http://schemas.microsoft.com/office/drawing/2014/main" id="{370AB0E5-FA8C-6B44-91B9-883986297589}"/>
              </a:ext>
            </a:extLst>
          </p:cNvPr>
          <p:cNvSpPr>
            <a:spLocks noChangeShapeType="1"/>
          </p:cNvSpPr>
          <p:nvPr/>
        </p:nvSpPr>
        <p:spPr bwMode="auto">
          <a:xfrm flipH="1">
            <a:off x="8229373" y="1827756"/>
            <a:ext cx="357188" cy="160337"/>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18" name="Text Box 16">
            <a:extLst>
              <a:ext uri="{FF2B5EF4-FFF2-40B4-BE49-F238E27FC236}">
                <a16:creationId xmlns:a16="http://schemas.microsoft.com/office/drawing/2014/main" id="{ABA8DF4E-80A0-DD46-A566-4B198F688E26}"/>
              </a:ext>
            </a:extLst>
          </p:cNvPr>
          <p:cNvSpPr txBox="1">
            <a:spLocks noChangeArrowheads="1"/>
          </p:cNvSpPr>
          <p:nvPr/>
        </p:nvSpPr>
        <p:spPr bwMode="auto">
          <a:xfrm>
            <a:off x="9305698" y="1835693"/>
            <a:ext cx="457200"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3</a:t>
            </a:r>
            <a:endParaRPr lang="en-US" altLang="en-US" sz="1600" b="1" i="1" dirty="0">
              <a:solidFill>
                <a:srgbClr val="00B050"/>
              </a:solidFill>
            </a:endParaRPr>
          </a:p>
        </p:txBody>
      </p:sp>
      <p:sp>
        <p:nvSpPr>
          <p:cNvPr id="19" name="Line 17">
            <a:extLst>
              <a:ext uri="{FF2B5EF4-FFF2-40B4-BE49-F238E27FC236}">
                <a16:creationId xmlns:a16="http://schemas.microsoft.com/office/drawing/2014/main" id="{3A262C12-3CCA-6249-AEF8-0BA34656A9C8}"/>
              </a:ext>
            </a:extLst>
          </p:cNvPr>
          <p:cNvSpPr>
            <a:spLocks noChangeShapeType="1"/>
          </p:cNvSpPr>
          <p:nvPr/>
        </p:nvSpPr>
        <p:spPr bwMode="auto">
          <a:xfrm flipH="1">
            <a:off x="8981848" y="2008731"/>
            <a:ext cx="357188" cy="160337"/>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20" name="Text Box 18">
            <a:extLst>
              <a:ext uri="{FF2B5EF4-FFF2-40B4-BE49-F238E27FC236}">
                <a16:creationId xmlns:a16="http://schemas.microsoft.com/office/drawing/2014/main" id="{1AEBAE8D-47F3-624A-91DE-E8E786E705A5}"/>
              </a:ext>
            </a:extLst>
          </p:cNvPr>
          <p:cNvSpPr txBox="1">
            <a:spLocks noChangeArrowheads="1"/>
          </p:cNvSpPr>
          <p:nvPr/>
        </p:nvSpPr>
        <p:spPr bwMode="auto">
          <a:xfrm>
            <a:off x="5748111" y="4169318"/>
            <a:ext cx="509587"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4</a:t>
            </a:r>
            <a:endParaRPr lang="en-US" altLang="en-US" sz="1600" b="1" i="1" dirty="0">
              <a:solidFill>
                <a:srgbClr val="00B050"/>
              </a:solidFill>
            </a:endParaRPr>
          </a:p>
        </p:txBody>
      </p:sp>
      <p:sp>
        <p:nvSpPr>
          <p:cNvPr id="21" name="Line 19">
            <a:extLst>
              <a:ext uri="{FF2B5EF4-FFF2-40B4-BE49-F238E27FC236}">
                <a16:creationId xmlns:a16="http://schemas.microsoft.com/office/drawing/2014/main" id="{3BD62674-5454-B94E-92B3-19D54BA87D37}"/>
              </a:ext>
            </a:extLst>
          </p:cNvPr>
          <p:cNvSpPr>
            <a:spLocks noChangeShapeType="1"/>
          </p:cNvSpPr>
          <p:nvPr/>
        </p:nvSpPr>
        <p:spPr bwMode="auto">
          <a:xfrm flipV="1">
            <a:off x="5976711" y="4093118"/>
            <a:ext cx="357187" cy="160338"/>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22" name="Text Box 20">
            <a:extLst>
              <a:ext uri="{FF2B5EF4-FFF2-40B4-BE49-F238E27FC236}">
                <a16:creationId xmlns:a16="http://schemas.microsoft.com/office/drawing/2014/main" id="{5C46B615-81F4-2A43-9E44-10B9681011B0}"/>
              </a:ext>
            </a:extLst>
          </p:cNvPr>
          <p:cNvSpPr txBox="1">
            <a:spLocks noChangeArrowheads="1"/>
          </p:cNvSpPr>
          <p:nvPr/>
        </p:nvSpPr>
        <p:spPr bwMode="auto">
          <a:xfrm>
            <a:off x="6510111" y="4418556"/>
            <a:ext cx="509587" cy="312737"/>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5</a:t>
            </a:r>
            <a:endParaRPr lang="en-US" altLang="en-US" sz="1600" b="1" i="1" dirty="0">
              <a:solidFill>
                <a:srgbClr val="00B050"/>
              </a:solidFill>
            </a:endParaRPr>
          </a:p>
        </p:txBody>
      </p:sp>
      <p:sp>
        <p:nvSpPr>
          <p:cNvPr id="23" name="Line 21">
            <a:extLst>
              <a:ext uri="{FF2B5EF4-FFF2-40B4-BE49-F238E27FC236}">
                <a16:creationId xmlns:a16="http://schemas.microsoft.com/office/drawing/2014/main" id="{5BBF4CDF-593B-2F43-9CE4-E5AF490F5414}"/>
              </a:ext>
            </a:extLst>
          </p:cNvPr>
          <p:cNvSpPr>
            <a:spLocks noChangeShapeType="1"/>
          </p:cNvSpPr>
          <p:nvPr/>
        </p:nvSpPr>
        <p:spPr bwMode="auto">
          <a:xfrm flipV="1">
            <a:off x="6738711" y="4342356"/>
            <a:ext cx="357187" cy="160337"/>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24" name="Text Box 22">
            <a:extLst>
              <a:ext uri="{FF2B5EF4-FFF2-40B4-BE49-F238E27FC236}">
                <a16:creationId xmlns:a16="http://schemas.microsoft.com/office/drawing/2014/main" id="{37089EA6-0629-ED4B-B798-0874C238E592}"/>
              </a:ext>
            </a:extLst>
          </p:cNvPr>
          <p:cNvSpPr txBox="1">
            <a:spLocks noChangeArrowheads="1"/>
          </p:cNvSpPr>
          <p:nvPr/>
        </p:nvSpPr>
        <p:spPr bwMode="auto">
          <a:xfrm>
            <a:off x="7576911" y="4655093"/>
            <a:ext cx="509587" cy="31273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pPr>
              <a:lnSpc>
                <a:spcPct val="90000"/>
              </a:lnSpc>
              <a:spcBef>
                <a:spcPct val="50000"/>
              </a:spcBef>
            </a:pPr>
            <a:r>
              <a:rPr lang="en-US" altLang="en-US" sz="1600" b="1" dirty="0">
                <a:solidFill>
                  <a:srgbClr val="00B050"/>
                </a:solidFill>
              </a:rPr>
              <a:t>d</a:t>
            </a:r>
            <a:r>
              <a:rPr lang="en-US" altLang="en-US" sz="1600" b="1" baseline="-25000" dirty="0">
                <a:solidFill>
                  <a:srgbClr val="00B050"/>
                </a:solidFill>
              </a:rPr>
              <a:t>6</a:t>
            </a:r>
            <a:endParaRPr lang="en-US" altLang="en-US" sz="1600" b="1" i="1" dirty="0">
              <a:solidFill>
                <a:srgbClr val="00B050"/>
              </a:solidFill>
            </a:endParaRPr>
          </a:p>
        </p:txBody>
      </p:sp>
      <p:sp>
        <p:nvSpPr>
          <p:cNvPr id="25" name="Line 23">
            <a:extLst>
              <a:ext uri="{FF2B5EF4-FFF2-40B4-BE49-F238E27FC236}">
                <a16:creationId xmlns:a16="http://schemas.microsoft.com/office/drawing/2014/main" id="{A2EE7C59-5361-C44C-B963-DF38E26D001E}"/>
              </a:ext>
            </a:extLst>
          </p:cNvPr>
          <p:cNvSpPr>
            <a:spLocks noChangeShapeType="1"/>
          </p:cNvSpPr>
          <p:nvPr/>
        </p:nvSpPr>
        <p:spPr bwMode="auto">
          <a:xfrm flipV="1">
            <a:off x="7805511" y="4578893"/>
            <a:ext cx="357187" cy="160338"/>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sp>
        <p:nvSpPr>
          <p:cNvPr id="26" name="Line 24">
            <a:extLst>
              <a:ext uri="{FF2B5EF4-FFF2-40B4-BE49-F238E27FC236}">
                <a16:creationId xmlns:a16="http://schemas.microsoft.com/office/drawing/2014/main" id="{C5D00A2F-6F73-1E4B-91BB-8A464EBFCEC7}"/>
              </a:ext>
            </a:extLst>
          </p:cNvPr>
          <p:cNvSpPr>
            <a:spLocks noChangeShapeType="1"/>
          </p:cNvSpPr>
          <p:nvPr/>
        </p:nvSpPr>
        <p:spPr bwMode="auto">
          <a:xfrm flipH="1">
            <a:off x="7248298" y="1353093"/>
            <a:ext cx="357188" cy="160338"/>
          </a:xfrm>
          <a:prstGeom prst="line">
            <a:avLst/>
          </a:prstGeom>
          <a:noFill/>
          <a:ln w="28575">
            <a:solidFill>
              <a:srgbClr val="FF9999"/>
            </a:solidFill>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a:solidFill>
                <a:srgbClr val="00B050"/>
              </a:solidFill>
            </a:endParaRPr>
          </a:p>
        </p:txBody>
      </p:sp>
      <p:pic>
        <p:nvPicPr>
          <p:cNvPr id="28" name="Picture 27">
            <a:extLst>
              <a:ext uri="{FF2B5EF4-FFF2-40B4-BE49-F238E27FC236}">
                <a16:creationId xmlns:a16="http://schemas.microsoft.com/office/drawing/2014/main" id="{74B6689B-BD51-3642-9B88-CD944914FA61}"/>
              </a:ext>
            </a:extLst>
          </p:cNvPr>
          <p:cNvPicPr>
            <a:picLocks noChangeAspect="1"/>
          </p:cNvPicPr>
          <p:nvPr/>
        </p:nvPicPr>
        <p:blipFill rotWithShape="1">
          <a:blip r:embed="rId10"/>
          <a:srcRect l="29221" t="6381" r="17275"/>
          <a:stretch/>
        </p:blipFill>
        <p:spPr>
          <a:xfrm>
            <a:off x="9544628" y="2469003"/>
            <a:ext cx="2319728" cy="2283163"/>
          </a:xfrm>
          <a:prstGeom prst="rect">
            <a:avLst/>
          </a:prstGeom>
        </p:spPr>
      </p:pic>
    </p:spTree>
    <p:extLst>
      <p:ext uri="{BB962C8B-B14F-4D97-AF65-F5344CB8AC3E}">
        <p14:creationId xmlns:p14="http://schemas.microsoft.com/office/powerpoint/2010/main" val="3523658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EFFACD7-B97E-034A-8407-B2FBEBED3C4C}"/>
              </a:ext>
            </a:extLst>
          </p:cNvPr>
          <p:cNvSpPr>
            <a:spLocks noGrp="1"/>
          </p:cNvSpPr>
          <p:nvPr>
            <p:ph type="title"/>
          </p:nvPr>
        </p:nvSpPr>
        <p:spPr>
          <a:xfrm>
            <a:off x="1143001" y="2689715"/>
            <a:ext cx="9905998" cy="1478570"/>
          </a:xfrm>
        </p:spPr>
        <p:txBody>
          <a:bodyPr>
            <a:normAutofit/>
          </a:bodyPr>
          <a:lstStyle/>
          <a:p>
            <a:pPr algn="ctr"/>
            <a:r>
              <a:rPr lang="en-US" dirty="0"/>
              <a:t>Diffusion MRI = </a:t>
            </a:r>
            <a:br>
              <a:rPr lang="en-US" dirty="0"/>
            </a:br>
            <a:r>
              <a:rPr lang="en-US" dirty="0"/>
              <a:t>Gradient Magnitudes + Directions</a:t>
            </a:r>
          </a:p>
        </p:txBody>
      </p:sp>
    </p:spTree>
    <p:extLst>
      <p:ext uri="{BB962C8B-B14F-4D97-AF65-F5344CB8AC3E}">
        <p14:creationId xmlns:p14="http://schemas.microsoft.com/office/powerpoint/2010/main" val="998023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6C129283-662F-F74B-86DF-D7685130F1CC}"/>
              </a:ext>
            </a:extLst>
          </p:cNvPr>
          <p:cNvSpPr>
            <a:spLocks noGrp="1" noChangeArrowheads="1"/>
          </p:cNvSpPr>
          <p:nvPr>
            <p:ph type="title"/>
          </p:nvPr>
        </p:nvSpPr>
        <p:spPr>
          <a:xfrm>
            <a:off x="2544244" y="488488"/>
            <a:ext cx="7115705" cy="641350"/>
          </a:xfrm>
        </p:spPr>
        <p:txBody>
          <a:bodyPr>
            <a:normAutofit fontScale="90000"/>
          </a:bodyPr>
          <a:lstStyle/>
          <a:p>
            <a:pPr algn="ctr" eaLnBrk="1" hangingPunct="1"/>
            <a:r>
              <a:rPr lang="en-US" altLang="en-US" dirty="0"/>
              <a:t>Gradient directions</a:t>
            </a:r>
          </a:p>
        </p:txBody>
      </p:sp>
      <p:pic>
        <p:nvPicPr>
          <p:cNvPr id="22" name="Picture 21">
            <a:extLst>
              <a:ext uri="{FF2B5EF4-FFF2-40B4-BE49-F238E27FC236}">
                <a16:creationId xmlns:a16="http://schemas.microsoft.com/office/drawing/2014/main" id="{EB6C5C2F-A3CF-F54B-91F7-7EC45D49424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693023" y="2026023"/>
            <a:ext cx="2805953" cy="2805953"/>
          </a:xfrm>
          <a:prstGeom prst="rect">
            <a:avLst/>
          </a:prstGeom>
        </p:spPr>
      </p:pic>
      <p:sp>
        <p:nvSpPr>
          <p:cNvPr id="23" name="Line 8">
            <a:extLst>
              <a:ext uri="{FF2B5EF4-FFF2-40B4-BE49-F238E27FC236}">
                <a16:creationId xmlns:a16="http://schemas.microsoft.com/office/drawing/2014/main" id="{3F3DDE38-C39A-8C45-98F2-ADA67A347374}"/>
              </a:ext>
            </a:extLst>
          </p:cNvPr>
          <p:cNvSpPr>
            <a:spLocks noChangeShapeType="1"/>
          </p:cNvSpPr>
          <p:nvPr/>
        </p:nvSpPr>
        <p:spPr bwMode="auto">
          <a:xfrm>
            <a:off x="6095999" y="1572246"/>
            <a:ext cx="6098" cy="768644"/>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4" name="Line 8">
            <a:extLst>
              <a:ext uri="{FF2B5EF4-FFF2-40B4-BE49-F238E27FC236}">
                <a16:creationId xmlns:a16="http://schemas.microsoft.com/office/drawing/2014/main" id="{37189933-DD4A-C245-A6A9-3058369AA28A}"/>
              </a:ext>
            </a:extLst>
          </p:cNvPr>
          <p:cNvSpPr>
            <a:spLocks noChangeShapeType="1"/>
          </p:cNvSpPr>
          <p:nvPr/>
        </p:nvSpPr>
        <p:spPr bwMode="auto">
          <a:xfrm flipH="1">
            <a:off x="7157090" y="2408665"/>
            <a:ext cx="602447" cy="448278"/>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5" name="Line 8">
            <a:extLst>
              <a:ext uri="{FF2B5EF4-FFF2-40B4-BE49-F238E27FC236}">
                <a16:creationId xmlns:a16="http://schemas.microsoft.com/office/drawing/2014/main" id="{000F6380-C7EC-8746-9E8A-073E0055C099}"/>
              </a:ext>
            </a:extLst>
          </p:cNvPr>
          <p:cNvSpPr>
            <a:spLocks noChangeShapeType="1"/>
          </p:cNvSpPr>
          <p:nvPr/>
        </p:nvSpPr>
        <p:spPr bwMode="auto">
          <a:xfrm>
            <a:off x="4386824" y="2588506"/>
            <a:ext cx="680407" cy="300484"/>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6" name="Line 8">
            <a:extLst>
              <a:ext uri="{FF2B5EF4-FFF2-40B4-BE49-F238E27FC236}">
                <a16:creationId xmlns:a16="http://schemas.microsoft.com/office/drawing/2014/main" id="{8572F87F-FB69-8044-9523-9378B4EA0596}"/>
              </a:ext>
            </a:extLst>
          </p:cNvPr>
          <p:cNvSpPr>
            <a:spLocks noChangeShapeType="1"/>
          </p:cNvSpPr>
          <p:nvPr/>
        </p:nvSpPr>
        <p:spPr bwMode="auto">
          <a:xfrm flipH="1">
            <a:off x="6899929" y="1887113"/>
            <a:ext cx="384214" cy="701393"/>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7" name="Line 8">
            <a:extLst>
              <a:ext uri="{FF2B5EF4-FFF2-40B4-BE49-F238E27FC236}">
                <a16:creationId xmlns:a16="http://schemas.microsoft.com/office/drawing/2014/main" id="{F13585CB-C97B-004C-8933-62199CC5B587}"/>
              </a:ext>
            </a:extLst>
          </p:cNvPr>
          <p:cNvSpPr>
            <a:spLocks noChangeShapeType="1"/>
          </p:cNvSpPr>
          <p:nvPr/>
        </p:nvSpPr>
        <p:spPr bwMode="auto">
          <a:xfrm>
            <a:off x="4853488" y="2026023"/>
            <a:ext cx="410309" cy="604157"/>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8" name="Line 8">
            <a:extLst>
              <a:ext uri="{FF2B5EF4-FFF2-40B4-BE49-F238E27FC236}">
                <a16:creationId xmlns:a16="http://schemas.microsoft.com/office/drawing/2014/main" id="{F125C974-EBB9-3E49-B7E5-BE8517A5514F}"/>
              </a:ext>
            </a:extLst>
          </p:cNvPr>
          <p:cNvSpPr>
            <a:spLocks noChangeShapeType="1"/>
          </p:cNvSpPr>
          <p:nvPr/>
        </p:nvSpPr>
        <p:spPr bwMode="auto">
          <a:xfrm flipV="1">
            <a:off x="4249889" y="3249480"/>
            <a:ext cx="788389" cy="7832"/>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9" name="Line 8">
            <a:extLst>
              <a:ext uri="{FF2B5EF4-FFF2-40B4-BE49-F238E27FC236}">
                <a16:creationId xmlns:a16="http://schemas.microsoft.com/office/drawing/2014/main" id="{DF57DB94-12D4-D246-B386-5E7DF2B58C3E}"/>
              </a:ext>
            </a:extLst>
          </p:cNvPr>
          <p:cNvSpPr>
            <a:spLocks noChangeShapeType="1"/>
          </p:cNvSpPr>
          <p:nvPr/>
        </p:nvSpPr>
        <p:spPr bwMode="auto">
          <a:xfrm flipV="1">
            <a:off x="4318815" y="4023069"/>
            <a:ext cx="748416" cy="403254"/>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0" name="Line 8">
            <a:extLst>
              <a:ext uri="{FF2B5EF4-FFF2-40B4-BE49-F238E27FC236}">
                <a16:creationId xmlns:a16="http://schemas.microsoft.com/office/drawing/2014/main" id="{7C6FACA7-CA32-004D-B755-C0A03A8D51E0}"/>
              </a:ext>
            </a:extLst>
          </p:cNvPr>
          <p:cNvSpPr>
            <a:spLocks noChangeShapeType="1"/>
          </p:cNvSpPr>
          <p:nvPr/>
        </p:nvSpPr>
        <p:spPr bwMode="auto">
          <a:xfrm flipH="1" flipV="1">
            <a:off x="7031989" y="4023069"/>
            <a:ext cx="698584" cy="391523"/>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1" name="Line 8">
            <a:extLst>
              <a:ext uri="{FF2B5EF4-FFF2-40B4-BE49-F238E27FC236}">
                <a16:creationId xmlns:a16="http://schemas.microsoft.com/office/drawing/2014/main" id="{AFF2954C-12B9-4947-85FD-9DC89262C456}"/>
              </a:ext>
            </a:extLst>
          </p:cNvPr>
          <p:cNvSpPr>
            <a:spLocks noChangeShapeType="1"/>
          </p:cNvSpPr>
          <p:nvPr/>
        </p:nvSpPr>
        <p:spPr bwMode="auto">
          <a:xfrm flipH="1">
            <a:off x="7197752" y="3136045"/>
            <a:ext cx="744358" cy="18974"/>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2" name="Line 8">
            <a:extLst>
              <a:ext uri="{FF2B5EF4-FFF2-40B4-BE49-F238E27FC236}">
                <a16:creationId xmlns:a16="http://schemas.microsoft.com/office/drawing/2014/main" id="{2E2BC67C-FCD8-D64A-A475-66E0F2E0CD00}"/>
              </a:ext>
            </a:extLst>
          </p:cNvPr>
          <p:cNvSpPr>
            <a:spLocks noChangeShapeType="1"/>
          </p:cNvSpPr>
          <p:nvPr/>
        </p:nvSpPr>
        <p:spPr bwMode="auto">
          <a:xfrm flipH="1" flipV="1">
            <a:off x="7239612" y="3603168"/>
            <a:ext cx="702497" cy="234129"/>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3" name="Line 8">
            <a:extLst>
              <a:ext uri="{FF2B5EF4-FFF2-40B4-BE49-F238E27FC236}">
                <a16:creationId xmlns:a16="http://schemas.microsoft.com/office/drawing/2014/main" id="{F8436526-F76A-3646-874C-19694AD3F440}"/>
              </a:ext>
            </a:extLst>
          </p:cNvPr>
          <p:cNvSpPr>
            <a:spLocks noChangeShapeType="1"/>
          </p:cNvSpPr>
          <p:nvPr/>
        </p:nvSpPr>
        <p:spPr bwMode="auto">
          <a:xfrm flipV="1">
            <a:off x="4249889" y="3690503"/>
            <a:ext cx="731778" cy="121987"/>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4" name="Line 8">
            <a:extLst>
              <a:ext uri="{FF2B5EF4-FFF2-40B4-BE49-F238E27FC236}">
                <a16:creationId xmlns:a16="http://schemas.microsoft.com/office/drawing/2014/main" id="{06089FBB-2FEF-FF44-BF89-49C3F799CD29}"/>
              </a:ext>
            </a:extLst>
          </p:cNvPr>
          <p:cNvSpPr>
            <a:spLocks noChangeShapeType="1"/>
          </p:cNvSpPr>
          <p:nvPr/>
        </p:nvSpPr>
        <p:spPr bwMode="auto">
          <a:xfrm flipV="1">
            <a:off x="4853488" y="4319282"/>
            <a:ext cx="526608" cy="656507"/>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5" name="Line 8">
            <a:extLst>
              <a:ext uri="{FF2B5EF4-FFF2-40B4-BE49-F238E27FC236}">
                <a16:creationId xmlns:a16="http://schemas.microsoft.com/office/drawing/2014/main" id="{075CAE68-181C-E94D-806B-7837FED4E855}"/>
              </a:ext>
            </a:extLst>
          </p:cNvPr>
          <p:cNvSpPr>
            <a:spLocks noChangeShapeType="1"/>
          </p:cNvSpPr>
          <p:nvPr/>
        </p:nvSpPr>
        <p:spPr bwMode="auto">
          <a:xfrm flipH="1" flipV="1">
            <a:off x="6810525" y="4325803"/>
            <a:ext cx="473617" cy="506173"/>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6" name="Line 8">
            <a:extLst>
              <a:ext uri="{FF2B5EF4-FFF2-40B4-BE49-F238E27FC236}">
                <a16:creationId xmlns:a16="http://schemas.microsoft.com/office/drawing/2014/main" id="{CCDEDCB0-35F6-FE47-B597-A16CEFB78991}"/>
              </a:ext>
            </a:extLst>
          </p:cNvPr>
          <p:cNvSpPr>
            <a:spLocks noChangeShapeType="1"/>
          </p:cNvSpPr>
          <p:nvPr/>
        </p:nvSpPr>
        <p:spPr bwMode="auto">
          <a:xfrm flipH="1" flipV="1">
            <a:off x="6095021" y="4505058"/>
            <a:ext cx="978" cy="632122"/>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7" name="Line 8">
            <a:extLst>
              <a:ext uri="{FF2B5EF4-FFF2-40B4-BE49-F238E27FC236}">
                <a16:creationId xmlns:a16="http://schemas.microsoft.com/office/drawing/2014/main" id="{59702D73-464C-A94F-9330-2E71EED460DA}"/>
              </a:ext>
            </a:extLst>
          </p:cNvPr>
          <p:cNvSpPr>
            <a:spLocks noChangeShapeType="1"/>
          </p:cNvSpPr>
          <p:nvPr/>
        </p:nvSpPr>
        <p:spPr bwMode="auto">
          <a:xfrm>
            <a:off x="5489316" y="1720819"/>
            <a:ext cx="119736" cy="702775"/>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8" name="Line 8">
            <a:extLst>
              <a:ext uri="{FF2B5EF4-FFF2-40B4-BE49-F238E27FC236}">
                <a16:creationId xmlns:a16="http://schemas.microsoft.com/office/drawing/2014/main" id="{96596FEA-9381-514E-BEB7-A5DC5DA4BD02}"/>
              </a:ext>
            </a:extLst>
          </p:cNvPr>
          <p:cNvSpPr>
            <a:spLocks noChangeShapeType="1"/>
          </p:cNvSpPr>
          <p:nvPr/>
        </p:nvSpPr>
        <p:spPr bwMode="auto">
          <a:xfrm flipH="1">
            <a:off x="6515715" y="1720819"/>
            <a:ext cx="294810" cy="676579"/>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39" name="Line 8">
            <a:extLst>
              <a:ext uri="{FF2B5EF4-FFF2-40B4-BE49-F238E27FC236}">
                <a16:creationId xmlns:a16="http://schemas.microsoft.com/office/drawing/2014/main" id="{F303DA4E-B6A1-904E-B87D-870358C98050}"/>
              </a:ext>
            </a:extLst>
          </p:cNvPr>
          <p:cNvSpPr>
            <a:spLocks noChangeShapeType="1"/>
          </p:cNvSpPr>
          <p:nvPr/>
        </p:nvSpPr>
        <p:spPr bwMode="auto">
          <a:xfrm flipH="1" flipV="1">
            <a:off x="6478471" y="4460592"/>
            <a:ext cx="369297" cy="656305"/>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40" name="Line 8">
            <a:extLst>
              <a:ext uri="{FF2B5EF4-FFF2-40B4-BE49-F238E27FC236}">
                <a16:creationId xmlns:a16="http://schemas.microsoft.com/office/drawing/2014/main" id="{868468A6-9598-9547-B5D3-29360AF05469}"/>
              </a:ext>
            </a:extLst>
          </p:cNvPr>
          <p:cNvSpPr>
            <a:spLocks noChangeShapeType="1"/>
          </p:cNvSpPr>
          <p:nvPr/>
        </p:nvSpPr>
        <p:spPr bwMode="auto">
          <a:xfrm flipV="1">
            <a:off x="5443812" y="4518689"/>
            <a:ext cx="268337" cy="598207"/>
          </a:xfrm>
          <a:prstGeom prst="line">
            <a:avLst/>
          </a:prstGeom>
          <a:ln w="38100">
            <a:headEnd/>
            <a:tailEnd type="stealth" w="med" len="med"/>
          </a:ln>
        </p:spPr>
        <p:style>
          <a:lnRef idx="2">
            <a:schemeClr val="accent2"/>
          </a:lnRef>
          <a:fillRef idx="0">
            <a:schemeClr val="accent2"/>
          </a:fillRef>
          <a:effectRef idx="1">
            <a:schemeClr val="accent2"/>
          </a:effectRef>
          <a:fontRef idx="minor">
            <a:schemeClr val="tx1"/>
          </a:fontRef>
        </p:style>
        <p:txBody>
          <a:bodyPr wrap="none" anchor="ctr"/>
          <a:lstStyle/>
          <a:p>
            <a:endParaRPr lang="en-US"/>
          </a:p>
        </p:txBody>
      </p:sp>
      <p:sp>
        <p:nvSpPr>
          <p:cNvPr id="2" name="Rectangle 1">
            <a:extLst>
              <a:ext uri="{FF2B5EF4-FFF2-40B4-BE49-F238E27FC236}">
                <a16:creationId xmlns:a16="http://schemas.microsoft.com/office/drawing/2014/main" id="{4478F14D-5F74-D546-907C-48E7A766D06B}"/>
              </a:ext>
            </a:extLst>
          </p:cNvPr>
          <p:cNvSpPr/>
          <p:nvPr/>
        </p:nvSpPr>
        <p:spPr>
          <a:xfrm>
            <a:off x="1660813" y="5561159"/>
            <a:ext cx="9274452" cy="830997"/>
          </a:xfrm>
          <a:prstGeom prst="rect">
            <a:avLst/>
          </a:prstGeom>
        </p:spPr>
        <p:txBody>
          <a:bodyPr wrap="square">
            <a:spAutoFit/>
          </a:bodyPr>
          <a:lstStyle/>
          <a:p>
            <a:r>
              <a:rPr lang="en-US" altLang="en-US" sz="2400" b="1" dirty="0">
                <a:latin typeface="Calibri" panose="020F0502020204030204" pitchFamily="34" charset="0"/>
                <a:cs typeface="Calibri" panose="020F0502020204030204" pitchFamily="34" charset="0"/>
              </a:rPr>
              <a:t>B-vectors</a:t>
            </a:r>
            <a:r>
              <a:rPr lang="en-US" altLang="en-US" sz="2400" dirty="0">
                <a:latin typeface="Calibri" panose="020F0502020204030204" pitchFamily="34" charset="0"/>
                <a:cs typeface="Calibri" panose="020F0502020204030204" pitchFamily="34" charset="0"/>
              </a:rPr>
              <a:t> are the x, y, z coordinates whose polarity is set by the scanner gradients and are described with respect to the person in the scanner</a:t>
            </a:r>
          </a:p>
        </p:txBody>
      </p:sp>
    </p:spTree>
    <p:extLst>
      <p:ext uri="{BB962C8B-B14F-4D97-AF65-F5344CB8AC3E}">
        <p14:creationId xmlns:p14="http://schemas.microsoft.com/office/powerpoint/2010/main" val="2698554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3C0A24F-601E-BD4C-9040-A535F2E09C3E}"/>
              </a:ext>
            </a:extLst>
          </p:cNvPr>
          <p:cNvSpPr>
            <a:spLocks noGrp="1" noChangeArrowheads="1"/>
          </p:cNvSpPr>
          <p:nvPr>
            <p:ph type="title"/>
          </p:nvPr>
        </p:nvSpPr>
        <p:spPr>
          <a:xfrm>
            <a:off x="1559190" y="492840"/>
            <a:ext cx="9073619" cy="641350"/>
          </a:xfrm>
        </p:spPr>
        <p:txBody>
          <a:bodyPr>
            <a:normAutofit fontScale="90000"/>
          </a:bodyPr>
          <a:lstStyle/>
          <a:p>
            <a:pPr eaLnBrk="1" hangingPunct="1"/>
            <a:r>
              <a:rPr lang="en-US" altLang="en-US" i="1" dirty="0"/>
              <a:t>Number</a:t>
            </a:r>
            <a:r>
              <a:rPr lang="en-US" altLang="en-US" dirty="0"/>
              <a:t> of gradient directions matters</a:t>
            </a:r>
          </a:p>
        </p:txBody>
      </p:sp>
      <p:pic>
        <p:nvPicPr>
          <p:cNvPr id="27" name="Picture 26">
            <a:extLst>
              <a:ext uri="{FF2B5EF4-FFF2-40B4-BE49-F238E27FC236}">
                <a16:creationId xmlns:a16="http://schemas.microsoft.com/office/drawing/2014/main" id="{68281981-105A-C24B-A7BB-6CA3DC937167}"/>
              </a:ext>
            </a:extLst>
          </p:cNvPr>
          <p:cNvPicPr>
            <a:picLocks noChangeAspect="1"/>
          </p:cNvPicPr>
          <p:nvPr/>
        </p:nvPicPr>
        <p:blipFill>
          <a:blip r:embed="rId3"/>
          <a:stretch>
            <a:fillRect/>
          </a:stretch>
        </p:blipFill>
        <p:spPr>
          <a:xfrm>
            <a:off x="7239931" y="2640683"/>
            <a:ext cx="4428066" cy="4428066"/>
          </a:xfrm>
          <a:prstGeom prst="rect">
            <a:avLst/>
          </a:prstGeom>
        </p:spPr>
      </p:pic>
      <p:sp>
        <p:nvSpPr>
          <p:cNvPr id="5" name="Rectangle 3">
            <a:extLst>
              <a:ext uri="{FF2B5EF4-FFF2-40B4-BE49-F238E27FC236}">
                <a16:creationId xmlns:a16="http://schemas.microsoft.com/office/drawing/2014/main" id="{DB542260-D87A-684A-A6E1-FDF8449687B8}"/>
              </a:ext>
            </a:extLst>
          </p:cNvPr>
          <p:cNvSpPr>
            <a:spLocks noGrp="1" noChangeArrowheads="1"/>
          </p:cNvSpPr>
          <p:nvPr>
            <p:ph idx="1"/>
          </p:nvPr>
        </p:nvSpPr>
        <p:spPr>
          <a:xfrm>
            <a:off x="1331706" y="1641132"/>
            <a:ext cx="9528586" cy="4800600"/>
          </a:xfrm>
        </p:spPr>
        <p:txBody>
          <a:bodyPr>
            <a:normAutofit/>
          </a:bodyPr>
          <a:lstStyle/>
          <a:p>
            <a:r>
              <a:rPr lang="en-US" altLang="en-US" dirty="0">
                <a:latin typeface="Calibri" panose="020F0502020204030204" pitchFamily="34" charset="0"/>
                <a:cs typeface="Calibri" panose="020F0502020204030204" pitchFamily="34" charset="0"/>
              </a:rPr>
              <a:t>In principle, ↑ directions = ↑ reliable estimation of diffusion.</a:t>
            </a:r>
          </a:p>
          <a:p>
            <a:pPr lvl="1"/>
            <a:r>
              <a:rPr lang="en-US" altLang="en-US" dirty="0">
                <a:latin typeface="Calibri" panose="020F0502020204030204" pitchFamily="34" charset="0"/>
                <a:cs typeface="Calibri" panose="020F0502020204030204" pitchFamily="34" charset="0"/>
              </a:rPr>
              <a:t>Caveat: increased imaging time = ↑ cumulative noise </a:t>
            </a:r>
            <a:r>
              <a:rPr lang="en-US" altLang="en-US" sz="1600" dirty="0">
                <a:latin typeface="Calibri" panose="020F0502020204030204" pitchFamily="34" charset="0"/>
                <a:cs typeface="Calibri" panose="020F0502020204030204" pitchFamily="34" charset="0"/>
              </a:rPr>
              <a:t>(Jones, 2004)</a:t>
            </a:r>
          </a:p>
          <a:p>
            <a:pPr lvl="1"/>
            <a:endParaRPr lang="en-US" altLang="en-US" dirty="0">
              <a:latin typeface="Calibri" panose="020F0502020204030204" pitchFamily="34" charset="0"/>
              <a:cs typeface="Calibri" panose="020F0502020204030204" pitchFamily="34" charset="0"/>
            </a:endParaRPr>
          </a:p>
          <a:p>
            <a:pPr eaLnBrk="1" hangingPunct="1"/>
            <a:r>
              <a:rPr lang="en-US" altLang="en-US" dirty="0">
                <a:latin typeface="Calibri" panose="020F0502020204030204" pitchFamily="34" charset="0"/>
                <a:cs typeface="Calibri" panose="020F0502020204030204" pitchFamily="34" charset="0"/>
              </a:rPr>
              <a:t>DTI:</a:t>
            </a:r>
          </a:p>
          <a:p>
            <a:pPr lvl="1" eaLnBrk="1" hangingPunct="1"/>
            <a:r>
              <a:rPr lang="en-US" altLang="en-US" dirty="0">
                <a:latin typeface="Calibri" panose="020F0502020204030204" pitchFamily="34" charset="0"/>
                <a:cs typeface="Calibri" panose="020F0502020204030204" pitchFamily="34" charset="0"/>
              </a:rPr>
              <a:t>&gt;6, but usually 10’s of directions </a:t>
            </a:r>
          </a:p>
          <a:p>
            <a:pPr eaLnBrk="1" hangingPunct="1"/>
            <a:endParaRPr lang="en-US" altLang="en-US" dirty="0">
              <a:latin typeface="Calibri" panose="020F0502020204030204" pitchFamily="34" charset="0"/>
              <a:cs typeface="Calibri" panose="020F0502020204030204" pitchFamily="34" charset="0"/>
            </a:endParaRPr>
          </a:p>
          <a:p>
            <a:pPr eaLnBrk="1" hangingPunct="1"/>
            <a:r>
              <a:rPr lang="en-US" altLang="en-US" dirty="0">
                <a:latin typeface="Calibri" panose="020F0502020204030204" pitchFamily="34" charset="0"/>
                <a:cs typeface="Calibri" panose="020F0502020204030204" pitchFamily="34" charset="0"/>
              </a:rPr>
              <a:t>DSI:</a:t>
            </a:r>
          </a:p>
          <a:p>
            <a:pPr lvl="1" eaLnBrk="1" hangingPunct="1"/>
            <a:r>
              <a:rPr lang="en-US" altLang="en-US" dirty="0">
                <a:latin typeface="Calibri" panose="020F0502020204030204" pitchFamily="34" charset="0"/>
                <a:cs typeface="Calibri" panose="020F0502020204030204" pitchFamily="34" charset="0"/>
              </a:rPr>
              <a:t>Usually few 100</a:t>
            </a:r>
            <a:r>
              <a:rPr lang="ja-JP" altLang="en-US">
                <a:latin typeface="Calibri" panose="020F0502020204030204" pitchFamily="34" charset="0"/>
                <a:cs typeface="Calibri" panose="020F0502020204030204" pitchFamily="34" charset="0"/>
              </a:rPr>
              <a:t>’</a:t>
            </a:r>
            <a:r>
              <a:rPr lang="en-US" altLang="ja-JP" dirty="0">
                <a:latin typeface="Calibri" panose="020F0502020204030204" pitchFamily="34" charset="0"/>
                <a:cs typeface="Calibri" panose="020F0502020204030204" pitchFamily="34" charset="0"/>
              </a:rPr>
              <a:t>s of directions</a:t>
            </a:r>
            <a:endParaRPr lang="en-US" alt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6089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2A110434-29E1-8947-BD42-DFCCC2FCF421}"/>
              </a:ext>
            </a:extLst>
          </p:cNvPr>
          <p:cNvSpPr>
            <a:spLocks noGrp="1" noChangeArrowheads="1"/>
          </p:cNvSpPr>
          <p:nvPr>
            <p:ph type="title"/>
          </p:nvPr>
        </p:nvSpPr>
        <p:spPr>
          <a:xfrm>
            <a:off x="3562419" y="575886"/>
            <a:ext cx="4786686" cy="641350"/>
          </a:xfrm>
        </p:spPr>
        <p:txBody>
          <a:bodyPr>
            <a:normAutofit fontScale="90000"/>
          </a:bodyPr>
          <a:lstStyle/>
          <a:p>
            <a:pPr eaLnBrk="1" hangingPunct="1"/>
            <a:r>
              <a:rPr lang="en-US" altLang="en-US" dirty="0"/>
              <a:t>Gradient magnitude</a:t>
            </a:r>
          </a:p>
        </p:txBody>
      </p:sp>
      <p:sp>
        <p:nvSpPr>
          <p:cNvPr id="5" name="Rectangle 3">
            <a:extLst>
              <a:ext uri="{FF2B5EF4-FFF2-40B4-BE49-F238E27FC236}">
                <a16:creationId xmlns:a16="http://schemas.microsoft.com/office/drawing/2014/main" id="{88421928-5105-0946-88A4-9C9CFC14BD17}"/>
              </a:ext>
            </a:extLst>
          </p:cNvPr>
          <p:cNvSpPr>
            <a:spLocks noGrp="1" noChangeArrowheads="1"/>
          </p:cNvSpPr>
          <p:nvPr>
            <p:ph idx="1"/>
          </p:nvPr>
        </p:nvSpPr>
        <p:spPr>
          <a:xfrm>
            <a:off x="2381250" y="1687135"/>
            <a:ext cx="7429499" cy="3541714"/>
          </a:xfrm>
        </p:spPr>
        <p:txBody>
          <a:bodyPr>
            <a:normAutofit/>
          </a:bodyPr>
          <a:lstStyle/>
          <a:p>
            <a:pPr eaLnBrk="1" hangingPunct="1"/>
            <a:r>
              <a:rPr lang="en-US" altLang="en-US" b="1" dirty="0">
                <a:latin typeface="+mn-lt"/>
              </a:rPr>
              <a:t>B-values</a:t>
            </a:r>
            <a:r>
              <a:rPr lang="en-US" altLang="en-US" dirty="0">
                <a:latin typeface="+mn-lt"/>
              </a:rPr>
              <a:t> depend on acquisition parameters:</a:t>
            </a:r>
          </a:p>
          <a:p>
            <a:pPr algn="ctr" eaLnBrk="1" hangingPunct="1">
              <a:buFontTx/>
              <a:buNone/>
            </a:pPr>
            <a:r>
              <a:rPr lang="en-US" altLang="en-US" i="1" dirty="0">
                <a:latin typeface="+mn-lt"/>
              </a:rPr>
              <a:t>b = </a:t>
            </a:r>
            <a:r>
              <a:rPr lang="en-US" altLang="en-US" i="1" dirty="0">
                <a:latin typeface="+mn-lt"/>
                <a:sym typeface="Symbol" pitchFamily="2" charset="2"/>
              </a:rPr>
              <a:t></a:t>
            </a:r>
            <a:r>
              <a:rPr lang="en-US" altLang="en-US" i="1" baseline="30000" dirty="0">
                <a:latin typeface="+mn-lt"/>
              </a:rPr>
              <a:t>2</a:t>
            </a:r>
            <a:r>
              <a:rPr lang="en-US" altLang="en-US" i="1" dirty="0">
                <a:latin typeface="+mn-lt"/>
              </a:rPr>
              <a:t> </a:t>
            </a:r>
            <a:r>
              <a:rPr lang="en-US" altLang="en-US" i="1" dirty="0">
                <a:solidFill>
                  <a:srgbClr val="FF0000"/>
                </a:solidFill>
                <a:latin typeface="+mn-lt"/>
              </a:rPr>
              <a:t>G</a:t>
            </a:r>
            <a:r>
              <a:rPr lang="en-US" altLang="en-US" i="1" baseline="30000" dirty="0">
                <a:latin typeface="+mn-lt"/>
              </a:rPr>
              <a:t>2</a:t>
            </a:r>
            <a:r>
              <a:rPr lang="en-US" altLang="en-US" i="1" dirty="0">
                <a:latin typeface="+mn-lt"/>
              </a:rPr>
              <a:t> </a:t>
            </a:r>
            <a:r>
              <a:rPr lang="en-US" altLang="en-US" i="1" dirty="0">
                <a:solidFill>
                  <a:srgbClr val="809EFF"/>
                </a:solidFill>
                <a:latin typeface="+mn-lt"/>
                <a:sym typeface="Symbol" pitchFamily="2" charset="2"/>
              </a:rPr>
              <a:t></a:t>
            </a:r>
            <a:r>
              <a:rPr lang="en-US" altLang="en-US" i="1" baseline="30000" dirty="0">
                <a:latin typeface="+mn-lt"/>
              </a:rPr>
              <a:t>2</a:t>
            </a:r>
            <a:r>
              <a:rPr lang="en-US" altLang="en-US" i="1" dirty="0">
                <a:latin typeface="+mn-lt"/>
              </a:rPr>
              <a:t> (</a:t>
            </a:r>
            <a:r>
              <a:rPr lang="en-US" altLang="en-US" i="1" dirty="0">
                <a:solidFill>
                  <a:srgbClr val="00B050"/>
                </a:solidFill>
                <a:latin typeface="+mn-lt"/>
                <a:sym typeface="Symbol" pitchFamily="2" charset="2"/>
              </a:rPr>
              <a:t></a:t>
            </a:r>
            <a:r>
              <a:rPr lang="en-US" altLang="en-US" i="1" dirty="0">
                <a:latin typeface="+mn-lt"/>
                <a:sym typeface="Symbol" pitchFamily="2" charset="2"/>
              </a:rPr>
              <a:t> </a:t>
            </a:r>
            <a:r>
              <a:rPr lang="en-US" altLang="en-US" i="1" dirty="0">
                <a:latin typeface="+mn-lt"/>
              </a:rPr>
              <a:t>- </a:t>
            </a:r>
            <a:r>
              <a:rPr lang="en-US" altLang="en-US" i="1" dirty="0">
                <a:solidFill>
                  <a:srgbClr val="0070C0"/>
                </a:solidFill>
                <a:latin typeface="+mn-lt"/>
                <a:sym typeface="Symbol" pitchFamily="2" charset="2"/>
              </a:rPr>
              <a:t></a:t>
            </a:r>
            <a:r>
              <a:rPr lang="en-US" altLang="en-US" i="1" dirty="0">
                <a:latin typeface="+mn-lt"/>
              </a:rPr>
              <a:t>/3)</a:t>
            </a:r>
            <a:endParaRPr lang="en-US" altLang="en-US" dirty="0">
              <a:latin typeface="+mn-lt"/>
            </a:endParaRPr>
          </a:p>
          <a:p>
            <a:pPr lvl="1" eaLnBrk="1" hangingPunct="1"/>
            <a:r>
              <a:rPr lang="en-US" altLang="en-US" dirty="0">
                <a:latin typeface="+mn-lt"/>
                <a:sym typeface="Symbol" pitchFamily="2" charset="2"/>
              </a:rPr>
              <a:t> g</a:t>
            </a:r>
            <a:r>
              <a:rPr lang="en-US" altLang="en-US" dirty="0">
                <a:latin typeface="+mn-lt"/>
              </a:rPr>
              <a:t>yromagnetic ratio</a:t>
            </a:r>
          </a:p>
          <a:p>
            <a:pPr lvl="1" eaLnBrk="1" hangingPunct="1"/>
            <a:r>
              <a:rPr lang="en-US" altLang="en-US" i="1" dirty="0">
                <a:solidFill>
                  <a:srgbClr val="FF0000"/>
                </a:solidFill>
                <a:latin typeface="+mn-lt"/>
              </a:rPr>
              <a:t>G</a:t>
            </a:r>
            <a:r>
              <a:rPr lang="en-US" altLang="en-US" dirty="0">
                <a:latin typeface="+mn-lt"/>
              </a:rPr>
              <a:t> strength of diffusion-encoding gradient </a:t>
            </a:r>
          </a:p>
          <a:p>
            <a:pPr lvl="1" eaLnBrk="1" hangingPunct="1"/>
            <a:r>
              <a:rPr lang="en-US" altLang="en-US" i="1" dirty="0">
                <a:solidFill>
                  <a:srgbClr val="0070C0"/>
                </a:solidFill>
                <a:latin typeface="+mn-lt"/>
                <a:sym typeface="Symbol" pitchFamily="2" charset="2"/>
              </a:rPr>
              <a:t></a:t>
            </a:r>
            <a:r>
              <a:rPr lang="en-US" altLang="en-US" dirty="0">
                <a:solidFill>
                  <a:srgbClr val="0070C0"/>
                </a:solidFill>
                <a:latin typeface="+mn-lt"/>
                <a:sym typeface="Symbol" pitchFamily="2" charset="2"/>
              </a:rPr>
              <a:t>  </a:t>
            </a:r>
            <a:r>
              <a:rPr lang="en-US" altLang="en-US" dirty="0">
                <a:latin typeface="+mn-lt"/>
                <a:sym typeface="Symbol" pitchFamily="2" charset="2"/>
              </a:rPr>
              <a:t>d</a:t>
            </a:r>
            <a:r>
              <a:rPr lang="en-US" altLang="en-US" dirty="0">
                <a:latin typeface="+mn-lt"/>
              </a:rPr>
              <a:t>uration of diffusion-encoding pulse</a:t>
            </a:r>
          </a:p>
          <a:p>
            <a:pPr lvl="1" eaLnBrk="1" hangingPunct="1"/>
            <a:r>
              <a:rPr lang="en-US" altLang="en-US" i="1" dirty="0">
                <a:solidFill>
                  <a:srgbClr val="00B050"/>
                </a:solidFill>
                <a:latin typeface="+mn-lt"/>
                <a:sym typeface="Symbol" pitchFamily="2" charset="2"/>
              </a:rPr>
              <a:t></a:t>
            </a:r>
            <a:r>
              <a:rPr lang="en-US" altLang="en-US" dirty="0">
                <a:solidFill>
                  <a:srgbClr val="00B050"/>
                </a:solidFill>
                <a:latin typeface="+mn-lt"/>
              </a:rPr>
              <a:t>  </a:t>
            </a:r>
            <a:r>
              <a:rPr lang="en-US" altLang="en-US" dirty="0">
                <a:latin typeface="+mn-lt"/>
              </a:rPr>
              <a:t>interval of diffusion-encoding pulses</a:t>
            </a:r>
          </a:p>
        </p:txBody>
      </p:sp>
      <p:sp>
        <p:nvSpPr>
          <p:cNvPr id="6" name="Line 4">
            <a:extLst>
              <a:ext uri="{FF2B5EF4-FFF2-40B4-BE49-F238E27FC236}">
                <a16:creationId xmlns:a16="http://schemas.microsoft.com/office/drawing/2014/main" id="{E1583B10-A652-BB4C-938C-4177E1F636F6}"/>
              </a:ext>
            </a:extLst>
          </p:cNvPr>
          <p:cNvSpPr>
            <a:spLocks noChangeShapeType="1"/>
          </p:cNvSpPr>
          <p:nvPr/>
        </p:nvSpPr>
        <p:spPr bwMode="auto">
          <a:xfrm>
            <a:off x="2443605" y="6250405"/>
            <a:ext cx="662940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Rectangle 5">
            <a:extLst>
              <a:ext uri="{FF2B5EF4-FFF2-40B4-BE49-F238E27FC236}">
                <a16:creationId xmlns:a16="http://schemas.microsoft.com/office/drawing/2014/main" id="{21CAAB29-A9F2-0B43-840E-5C5CF0D8DD21}"/>
              </a:ext>
            </a:extLst>
          </p:cNvPr>
          <p:cNvSpPr>
            <a:spLocks noChangeArrowheads="1"/>
          </p:cNvSpPr>
          <p:nvPr/>
        </p:nvSpPr>
        <p:spPr bwMode="auto">
          <a:xfrm>
            <a:off x="2672205" y="5488405"/>
            <a:ext cx="228600" cy="7620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8" name="Rectangle 6">
            <a:extLst>
              <a:ext uri="{FF2B5EF4-FFF2-40B4-BE49-F238E27FC236}">
                <a16:creationId xmlns:a16="http://schemas.microsoft.com/office/drawing/2014/main" id="{9AA815D0-1627-F24C-BE04-B09CC26AB148}"/>
              </a:ext>
            </a:extLst>
          </p:cNvPr>
          <p:cNvSpPr>
            <a:spLocks noChangeArrowheads="1"/>
          </p:cNvSpPr>
          <p:nvPr/>
        </p:nvSpPr>
        <p:spPr bwMode="auto">
          <a:xfrm>
            <a:off x="5034405" y="5488405"/>
            <a:ext cx="228600" cy="762000"/>
          </a:xfrm>
          <a:prstGeom prst="rect">
            <a:avLst/>
          </a:prstGeom>
          <a:solidFill>
            <a:schemeClr val="accent1"/>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grpSp>
        <p:nvGrpSpPr>
          <p:cNvPr id="9" name="Group 7">
            <a:extLst>
              <a:ext uri="{FF2B5EF4-FFF2-40B4-BE49-F238E27FC236}">
                <a16:creationId xmlns:a16="http://schemas.microsoft.com/office/drawing/2014/main" id="{B74CA5EC-1019-AF4D-A979-1B860BB50095}"/>
              </a:ext>
            </a:extLst>
          </p:cNvPr>
          <p:cNvGrpSpPr>
            <a:grpSpLocks/>
          </p:cNvGrpSpPr>
          <p:nvPr/>
        </p:nvGrpSpPr>
        <p:grpSpPr bwMode="auto">
          <a:xfrm>
            <a:off x="7396605" y="5488405"/>
            <a:ext cx="1371600" cy="762000"/>
            <a:chOff x="4224" y="1536"/>
            <a:chExt cx="864" cy="480"/>
          </a:xfrm>
        </p:grpSpPr>
        <p:sp>
          <p:nvSpPr>
            <p:cNvPr id="10" name="Line 8">
              <a:extLst>
                <a:ext uri="{FF2B5EF4-FFF2-40B4-BE49-F238E27FC236}">
                  <a16:creationId xmlns:a16="http://schemas.microsoft.com/office/drawing/2014/main" id="{B34B41E3-DD8C-E04E-A76C-28D60ADA7890}"/>
                </a:ext>
              </a:extLst>
            </p:cNvPr>
            <p:cNvSpPr>
              <a:spLocks noChangeShapeType="1"/>
            </p:cNvSpPr>
            <p:nvPr/>
          </p:nvSpPr>
          <p:spPr bwMode="auto">
            <a:xfrm>
              <a:off x="4224"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9">
              <a:extLst>
                <a:ext uri="{FF2B5EF4-FFF2-40B4-BE49-F238E27FC236}">
                  <a16:creationId xmlns:a16="http://schemas.microsoft.com/office/drawing/2014/main" id="{BEC16F47-353D-CE49-8FF3-54D220F2A250}"/>
                </a:ext>
              </a:extLst>
            </p:cNvPr>
            <p:cNvSpPr>
              <a:spLocks noChangeShapeType="1"/>
            </p:cNvSpPr>
            <p:nvPr/>
          </p:nvSpPr>
          <p:spPr bwMode="auto">
            <a:xfrm>
              <a:off x="4320"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Line 10">
              <a:extLst>
                <a:ext uri="{FF2B5EF4-FFF2-40B4-BE49-F238E27FC236}">
                  <a16:creationId xmlns:a16="http://schemas.microsoft.com/office/drawing/2014/main" id="{874D00E8-076C-4243-B9D6-3DAE52AD9008}"/>
                </a:ext>
              </a:extLst>
            </p:cNvPr>
            <p:cNvSpPr>
              <a:spLocks noChangeShapeType="1"/>
            </p:cNvSpPr>
            <p:nvPr/>
          </p:nvSpPr>
          <p:spPr bwMode="auto">
            <a:xfrm>
              <a:off x="4416"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Line 11">
              <a:extLst>
                <a:ext uri="{FF2B5EF4-FFF2-40B4-BE49-F238E27FC236}">
                  <a16:creationId xmlns:a16="http://schemas.microsoft.com/office/drawing/2014/main" id="{C719801E-EF42-6049-B1B6-DEC7919D4C3B}"/>
                </a:ext>
              </a:extLst>
            </p:cNvPr>
            <p:cNvSpPr>
              <a:spLocks noChangeShapeType="1"/>
            </p:cNvSpPr>
            <p:nvPr/>
          </p:nvSpPr>
          <p:spPr bwMode="auto">
            <a:xfrm>
              <a:off x="4512"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2">
              <a:extLst>
                <a:ext uri="{FF2B5EF4-FFF2-40B4-BE49-F238E27FC236}">
                  <a16:creationId xmlns:a16="http://schemas.microsoft.com/office/drawing/2014/main" id="{D24ECE75-3FA9-7A4B-9FCC-1F70578EC11B}"/>
                </a:ext>
              </a:extLst>
            </p:cNvPr>
            <p:cNvSpPr>
              <a:spLocks noChangeShapeType="1"/>
            </p:cNvSpPr>
            <p:nvPr/>
          </p:nvSpPr>
          <p:spPr bwMode="auto">
            <a:xfrm>
              <a:off x="4608"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Line 13">
              <a:extLst>
                <a:ext uri="{FF2B5EF4-FFF2-40B4-BE49-F238E27FC236}">
                  <a16:creationId xmlns:a16="http://schemas.microsoft.com/office/drawing/2014/main" id="{AD212DDF-C9CC-BE46-B684-56F032D4031D}"/>
                </a:ext>
              </a:extLst>
            </p:cNvPr>
            <p:cNvSpPr>
              <a:spLocks noChangeShapeType="1"/>
            </p:cNvSpPr>
            <p:nvPr/>
          </p:nvSpPr>
          <p:spPr bwMode="auto">
            <a:xfrm>
              <a:off x="4704"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Line 14">
              <a:extLst>
                <a:ext uri="{FF2B5EF4-FFF2-40B4-BE49-F238E27FC236}">
                  <a16:creationId xmlns:a16="http://schemas.microsoft.com/office/drawing/2014/main" id="{D2B6B891-917C-FA4F-9272-8F5AEDD1C66C}"/>
                </a:ext>
              </a:extLst>
            </p:cNvPr>
            <p:cNvSpPr>
              <a:spLocks noChangeShapeType="1"/>
            </p:cNvSpPr>
            <p:nvPr/>
          </p:nvSpPr>
          <p:spPr bwMode="auto">
            <a:xfrm>
              <a:off x="4800"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
              <a:extLst>
                <a:ext uri="{FF2B5EF4-FFF2-40B4-BE49-F238E27FC236}">
                  <a16:creationId xmlns:a16="http://schemas.microsoft.com/office/drawing/2014/main" id="{C6873435-9FBE-8E40-A3D7-3B8B5E42C9FD}"/>
                </a:ext>
              </a:extLst>
            </p:cNvPr>
            <p:cNvSpPr>
              <a:spLocks noChangeShapeType="1"/>
            </p:cNvSpPr>
            <p:nvPr/>
          </p:nvSpPr>
          <p:spPr bwMode="auto">
            <a:xfrm>
              <a:off x="4896"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Line 16">
              <a:extLst>
                <a:ext uri="{FF2B5EF4-FFF2-40B4-BE49-F238E27FC236}">
                  <a16:creationId xmlns:a16="http://schemas.microsoft.com/office/drawing/2014/main" id="{8D868912-81B4-E240-9F08-D25C41FD8F91}"/>
                </a:ext>
              </a:extLst>
            </p:cNvPr>
            <p:cNvSpPr>
              <a:spLocks noChangeShapeType="1"/>
            </p:cNvSpPr>
            <p:nvPr/>
          </p:nvSpPr>
          <p:spPr bwMode="auto">
            <a:xfrm>
              <a:off x="4992"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7">
              <a:extLst>
                <a:ext uri="{FF2B5EF4-FFF2-40B4-BE49-F238E27FC236}">
                  <a16:creationId xmlns:a16="http://schemas.microsoft.com/office/drawing/2014/main" id="{E6012A49-9CEC-3E4A-89E5-DC79AAA2CA6A}"/>
                </a:ext>
              </a:extLst>
            </p:cNvPr>
            <p:cNvSpPr>
              <a:spLocks noChangeShapeType="1"/>
            </p:cNvSpPr>
            <p:nvPr/>
          </p:nvSpPr>
          <p:spPr bwMode="auto">
            <a:xfrm>
              <a:off x="5088" y="1536"/>
              <a:ext cx="0" cy="48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0" name="Text Box 18">
            <a:extLst>
              <a:ext uri="{FF2B5EF4-FFF2-40B4-BE49-F238E27FC236}">
                <a16:creationId xmlns:a16="http://schemas.microsoft.com/office/drawing/2014/main" id="{5DE3AD70-E6A8-9843-AF93-1BEA4E82B986}"/>
              </a:ext>
            </a:extLst>
          </p:cNvPr>
          <p:cNvSpPr txBox="1">
            <a:spLocks noChangeArrowheads="1"/>
          </p:cNvSpPr>
          <p:nvPr/>
        </p:nvSpPr>
        <p:spPr bwMode="auto">
          <a:xfrm>
            <a:off x="2518218" y="5055018"/>
            <a:ext cx="590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000">
                <a:latin typeface="Georgia" charset="0"/>
                <a:ea typeface="ＭＳ Ｐゴシック" charset="0"/>
              </a:rPr>
              <a:t>90</a:t>
            </a:r>
          </a:p>
        </p:txBody>
      </p:sp>
      <p:sp>
        <p:nvSpPr>
          <p:cNvPr id="21" name="Text Box 19">
            <a:extLst>
              <a:ext uri="{FF2B5EF4-FFF2-40B4-BE49-F238E27FC236}">
                <a16:creationId xmlns:a16="http://schemas.microsoft.com/office/drawing/2014/main" id="{C31CA26E-B945-FC4F-A9EB-5B4DC1396077}"/>
              </a:ext>
            </a:extLst>
          </p:cNvPr>
          <p:cNvSpPr txBox="1">
            <a:spLocks noChangeArrowheads="1"/>
          </p:cNvSpPr>
          <p:nvPr/>
        </p:nvSpPr>
        <p:spPr bwMode="auto">
          <a:xfrm>
            <a:off x="4804218" y="5055018"/>
            <a:ext cx="706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000">
                <a:latin typeface="Georgia" charset="0"/>
                <a:ea typeface="ＭＳ Ｐゴシック" charset="0"/>
              </a:rPr>
              <a:t>180</a:t>
            </a:r>
          </a:p>
        </p:txBody>
      </p:sp>
      <p:sp>
        <p:nvSpPr>
          <p:cNvPr id="22" name="Rectangle 20">
            <a:extLst>
              <a:ext uri="{FF2B5EF4-FFF2-40B4-BE49-F238E27FC236}">
                <a16:creationId xmlns:a16="http://schemas.microsoft.com/office/drawing/2014/main" id="{E152DC71-E311-8C41-A682-45458D0E7B32}"/>
              </a:ext>
            </a:extLst>
          </p:cNvPr>
          <p:cNvSpPr>
            <a:spLocks noChangeArrowheads="1"/>
          </p:cNvSpPr>
          <p:nvPr/>
        </p:nvSpPr>
        <p:spPr bwMode="auto">
          <a:xfrm>
            <a:off x="3205605" y="5488405"/>
            <a:ext cx="1524000" cy="762000"/>
          </a:xfrm>
          <a:prstGeom prst="rect">
            <a:avLst/>
          </a:prstGeom>
          <a:solidFill>
            <a:srgbClr val="FF99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23" name="Rectangle 21">
            <a:extLst>
              <a:ext uri="{FF2B5EF4-FFF2-40B4-BE49-F238E27FC236}">
                <a16:creationId xmlns:a16="http://schemas.microsoft.com/office/drawing/2014/main" id="{9E542756-70F8-C04D-8182-AF37A03DC8C7}"/>
              </a:ext>
            </a:extLst>
          </p:cNvPr>
          <p:cNvSpPr>
            <a:spLocks noChangeArrowheads="1"/>
          </p:cNvSpPr>
          <p:nvPr/>
        </p:nvSpPr>
        <p:spPr bwMode="auto">
          <a:xfrm>
            <a:off x="5567805" y="5488405"/>
            <a:ext cx="1524000" cy="762000"/>
          </a:xfrm>
          <a:prstGeom prst="rect">
            <a:avLst/>
          </a:prstGeom>
          <a:solidFill>
            <a:srgbClr val="FF9999"/>
          </a:solidFill>
          <a:ln w="381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latin typeface="Georgia" charset="0"/>
              <a:ea typeface="ＭＳ Ｐゴシック" charset="0"/>
            </a:endParaRPr>
          </a:p>
        </p:txBody>
      </p:sp>
      <p:sp>
        <p:nvSpPr>
          <p:cNvPr id="24" name="Rectangle 24">
            <a:extLst>
              <a:ext uri="{FF2B5EF4-FFF2-40B4-BE49-F238E27FC236}">
                <a16:creationId xmlns:a16="http://schemas.microsoft.com/office/drawing/2014/main" id="{A611B3E7-0DED-0943-B7D5-53271DA82969}"/>
              </a:ext>
            </a:extLst>
          </p:cNvPr>
          <p:cNvSpPr>
            <a:spLocks noChangeArrowheads="1"/>
          </p:cNvSpPr>
          <p:nvPr/>
        </p:nvSpPr>
        <p:spPr bwMode="auto">
          <a:xfrm>
            <a:off x="7391756" y="5046220"/>
            <a:ext cx="14239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000" dirty="0">
                <a:latin typeface="Georgia" charset="0"/>
                <a:ea typeface="ＭＳ Ｐゴシック" charset="0"/>
              </a:rPr>
              <a:t>acquisition</a:t>
            </a:r>
          </a:p>
        </p:txBody>
      </p:sp>
      <p:sp>
        <p:nvSpPr>
          <p:cNvPr id="25" name="Text Box 25">
            <a:extLst>
              <a:ext uri="{FF2B5EF4-FFF2-40B4-BE49-F238E27FC236}">
                <a16:creationId xmlns:a16="http://schemas.microsoft.com/office/drawing/2014/main" id="{D7FC37C5-E88B-3E48-A2AF-3A0947E02C7A}"/>
              </a:ext>
            </a:extLst>
          </p:cNvPr>
          <p:cNvSpPr txBox="1">
            <a:spLocks noChangeArrowheads="1"/>
          </p:cNvSpPr>
          <p:nvPr/>
        </p:nvSpPr>
        <p:spPr bwMode="auto">
          <a:xfrm>
            <a:off x="4691505" y="5628105"/>
            <a:ext cx="368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sz="2000" i="1">
                <a:solidFill>
                  <a:srgbClr val="FF0000"/>
                </a:solidFill>
                <a:latin typeface="Times" charset="0"/>
                <a:ea typeface="ＭＳ Ｐゴシック" charset="0"/>
              </a:rPr>
              <a:t>G</a:t>
            </a:r>
          </a:p>
        </p:txBody>
      </p:sp>
      <p:sp>
        <p:nvSpPr>
          <p:cNvPr id="26" name="Rectangle 26">
            <a:extLst>
              <a:ext uri="{FF2B5EF4-FFF2-40B4-BE49-F238E27FC236}">
                <a16:creationId xmlns:a16="http://schemas.microsoft.com/office/drawing/2014/main" id="{7D0E85D0-E205-524E-9A7E-E56602566883}"/>
              </a:ext>
            </a:extLst>
          </p:cNvPr>
          <p:cNvSpPr>
            <a:spLocks noChangeArrowheads="1"/>
          </p:cNvSpPr>
          <p:nvPr/>
        </p:nvSpPr>
        <p:spPr bwMode="auto">
          <a:xfrm>
            <a:off x="4220017" y="6225005"/>
            <a:ext cx="369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r>
              <a:rPr lang="en-US" altLang="en-US" i="1" dirty="0">
                <a:solidFill>
                  <a:srgbClr val="00B050"/>
                </a:solidFill>
                <a:latin typeface="Times" pitchFamily="2" charset="0"/>
                <a:sym typeface="Symbol" pitchFamily="2" charset="2"/>
              </a:rPr>
              <a:t></a:t>
            </a:r>
          </a:p>
        </p:txBody>
      </p:sp>
      <p:sp>
        <p:nvSpPr>
          <p:cNvPr id="27" name="Rectangle 27">
            <a:extLst>
              <a:ext uri="{FF2B5EF4-FFF2-40B4-BE49-F238E27FC236}">
                <a16:creationId xmlns:a16="http://schemas.microsoft.com/office/drawing/2014/main" id="{32B4F534-6C19-B345-BBE7-E88D0FD874BB}"/>
              </a:ext>
            </a:extLst>
          </p:cNvPr>
          <p:cNvSpPr>
            <a:spLocks noChangeArrowheads="1"/>
          </p:cNvSpPr>
          <p:nvPr/>
        </p:nvSpPr>
        <p:spPr bwMode="auto">
          <a:xfrm>
            <a:off x="3808062" y="5112167"/>
            <a:ext cx="309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Georgia" panose="02040502050405020303" pitchFamily="18" charset="0"/>
                <a:ea typeface="ＭＳ Ｐゴシック" panose="020B0600070205080204" pitchFamily="34" charset="-128"/>
              </a:defRPr>
            </a:lvl1pPr>
            <a:lvl2pPr marL="742950" indent="-285750">
              <a:defRPr sz="2400">
                <a:solidFill>
                  <a:schemeClr val="tx1"/>
                </a:solidFill>
                <a:latin typeface="Georgia" panose="02040502050405020303" pitchFamily="18" charset="0"/>
                <a:ea typeface="ＭＳ Ｐゴシック" panose="020B0600070205080204" pitchFamily="34" charset="-128"/>
              </a:defRPr>
            </a:lvl2pPr>
            <a:lvl3pPr marL="1143000" indent="-228600">
              <a:defRPr sz="2400">
                <a:solidFill>
                  <a:schemeClr val="tx1"/>
                </a:solidFill>
                <a:latin typeface="Georgia" panose="02040502050405020303" pitchFamily="18" charset="0"/>
                <a:ea typeface="ＭＳ Ｐゴシック" panose="020B0600070205080204" pitchFamily="34" charset="-128"/>
              </a:defRPr>
            </a:lvl3pPr>
            <a:lvl4pPr marL="1600200" indent="-228600">
              <a:defRPr sz="2400">
                <a:solidFill>
                  <a:schemeClr val="tx1"/>
                </a:solidFill>
                <a:latin typeface="Georgia" panose="02040502050405020303" pitchFamily="18" charset="0"/>
                <a:ea typeface="ＭＳ Ｐゴシック" panose="020B0600070205080204" pitchFamily="34" charset="-128"/>
              </a:defRPr>
            </a:lvl4pPr>
            <a:lvl5pPr marL="2057400" indent="-228600">
              <a:defRPr sz="2400">
                <a:solidFill>
                  <a:schemeClr val="tx1"/>
                </a:solidFill>
                <a:latin typeface="Georgia" panose="02040502050405020303"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Georgia" panose="02040502050405020303" pitchFamily="18" charset="0"/>
                <a:ea typeface="ＭＳ Ｐゴシック" panose="020B0600070205080204" pitchFamily="34" charset="-128"/>
              </a:defRPr>
            </a:lvl9pPr>
          </a:lstStyle>
          <a:p>
            <a:r>
              <a:rPr lang="en-US" altLang="en-US" sz="2000" i="1" dirty="0">
                <a:solidFill>
                  <a:srgbClr val="0070C0"/>
                </a:solidFill>
                <a:latin typeface="Times" pitchFamily="2" charset="0"/>
                <a:sym typeface="Symbol" pitchFamily="2" charset="2"/>
              </a:rPr>
              <a:t></a:t>
            </a:r>
          </a:p>
        </p:txBody>
      </p:sp>
      <p:sp>
        <p:nvSpPr>
          <p:cNvPr id="28" name="Line 28">
            <a:extLst>
              <a:ext uri="{FF2B5EF4-FFF2-40B4-BE49-F238E27FC236}">
                <a16:creationId xmlns:a16="http://schemas.microsoft.com/office/drawing/2014/main" id="{C819DDAB-3993-4243-B518-AECB6DFBA2EF}"/>
              </a:ext>
            </a:extLst>
          </p:cNvPr>
          <p:cNvSpPr>
            <a:spLocks noChangeShapeType="1"/>
          </p:cNvSpPr>
          <p:nvPr/>
        </p:nvSpPr>
        <p:spPr bwMode="auto">
          <a:xfrm flipV="1">
            <a:off x="4843905" y="5463005"/>
            <a:ext cx="0" cy="228600"/>
          </a:xfrm>
          <a:prstGeom prst="line">
            <a:avLst/>
          </a:prstGeom>
          <a:noFill/>
          <a:ln w="25400">
            <a:solidFill>
              <a:srgbClr val="FF99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9">
            <a:extLst>
              <a:ext uri="{FF2B5EF4-FFF2-40B4-BE49-F238E27FC236}">
                <a16:creationId xmlns:a16="http://schemas.microsoft.com/office/drawing/2014/main" id="{8952C439-B279-EF48-9043-67CA5BFFB1E1}"/>
              </a:ext>
            </a:extLst>
          </p:cNvPr>
          <p:cNvSpPr>
            <a:spLocks noChangeShapeType="1"/>
          </p:cNvSpPr>
          <p:nvPr/>
        </p:nvSpPr>
        <p:spPr bwMode="auto">
          <a:xfrm flipV="1">
            <a:off x="4843905" y="5996405"/>
            <a:ext cx="0" cy="228600"/>
          </a:xfrm>
          <a:prstGeom prst="line">
            <a:avLst/>
          </a:prstGeom>
          <a:noFill/>
          <a:ln w="25400">
            <a:solidFill>
              <a:srgbClr val="FF9999"/>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30">
            <a:extLst>
              <a:ext uri="{FF2B5EF4-FFF2-40B4-BE49-F238E27FC236}">
                <a16:creationId xmlns:a16="http://schemas.microsoft.com/office/drawing/2014/main" id="{F8A1B38D-4BC9-FA48-9A2B-EA760B1952F8}"/>
              </a:ext>
            </a:extLst>
          </p:cNvPr>
          <p:cNvSpPr>
            <a:spLocks noChangeShapeType="1"/>
          </p:cNvSpPr>
          <p:nvPr/>
        </p:nvSpPr>
        <p:spPr bwMode="auto">
          <a:xfrm>
            <a:off x="4132705" y="5310605"/>
            <a:ext cx="609600" cy="0"/>
          </a:xfrm>
          <a:prstGeom prst="line">
            <a:avLst/>
          </a:prstGeom>
          <a:noFill/>
          <a:ln w="25400">
            <a:solidFill>
              <a:srgbClr val="809E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31">
            <a:extLst>
              <a:ext uri="{FF2B5EF4-FFF2-40B4-BE49-F238E27FC236}">
                <a16:creationId xmlns:a16="http://schemas.microsoft.com/office/drawing/2014/main" id="{F1B0A54D-A4A2-3B4A-B6F7-F9FFA42FB12E}"/>
              </a:ext>
            </a:extLst>
          </p:cNvPr>
          <p:cNvSpPr>
            <a:spLocks noChangeShapeType="1"/>
          </p:cNvSpPr>
          <p:nvPr/>
        </p:nvSpPr>
        <p:spPr bwMode="auto">
          <a:xfrm>
            <a:off x="3167505" y="5310605"/>
            <a:ext cx="609600" cy="0"/>
          </a:xfrm>
          <a:prstGeom prst="line">
            <a:avLst/>
          </a:prstGeom>
          <a:noFill/>
          <a:ln w="25400">
            <a:solidFill>
              <a:srgbClr val="809E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Line 32">
            <a:extLst>
              <a:ext uri="{FF2B5EF4-FFF2-40B4-BE49-F238E27FC236}">
                <a16:creationId xmlns:a16="http://schemas.microsoft.com/office/drawing/2014/main" id="{98974B4A-7FA6-1C4D-A0C6-A63A017184F1}"/>
              </a:ext>
            </a:extLst>
          </p:cNvPr>
          <p:cNvSpPr>
            <a:spLocks noChangeShapeType="1"/>
          </p:cNvSpPr>
          <p:nvPr/>
        </p:nvSpPr>
        <p:spPr bwMode="auto">
          <a:xfrm>
            <a:off x="4589905" y="6453605"/>
            <a:ext cx="990600" cy="0"/>
          </a:xfrm>
          <a:prstGeom prst="line">
            <a:avLst/>
          </a:prstGeom>
          <a:ln>
            <a:headEnd/>
            <a:tailEnd type="triangle" w="med" len="med"/>
          </a:ln>
        </p:spPr>
        <p:style>
          <a:lnRef idx="1">
            <a:schemeClr val="accent6"/>
          </a:lnRef>
          <a:fillRef idx="0">
            <a:schemeClr val="accent6"/>
          </a:fillRef>
          <a:effectRef idx="0">
            <a:schemeClr val="accent6"/>
          </a:effectRef>
          <a:fontRef idx="minor">
            <a:schemeClr val="tx1"/>
          </a:fontRef>
        </p:style>
        <p:txBody>
          <a:bodyPr wrap="none" anchor="ctr"/>
          <a:lstStyle/>
          <a:p>
            <a:endParaRPr lang="en-US">
              <a:solidFill>
                <a:srgbClr val="00B050"/>
              </a:solidFill>
            </a:endParaRPr>
          </a:p>
        </p:txBody>
      </p:sp>
      <p:sp>
        <p:nvSpPr>
          <p:cNvPr id="33" name="Line 33">
            <a:extLst>
              <a:ext uri="{FF2B5EF4-FFF2-40B4-BE49-F238E27FC236}">
                <a16:creationId xmlns:a16="http://schemas.microsoft.com/office/drawing/2014/main" id="{AC133C51-D5A6-BF4E-A8F0-CEE3DE186511}"/>
              </a:ext>
            </a:extLst>
          </p:cNvPr>
          <p:cNvSpPr>
            <a:spLocks noChangeShapeType="1"/>
          </p:cNvSpPr>
          <p:nvPr/>
        </p:nvSpPr>
        <p:spPr bwMode="auto">
          <a:xfrm>
            <a:off x="3205605" y="6453605"/>
            <a:ext cx="990600" cy="0"/>
          </a:xfrm>
          <a:prstGeom prst="line">
            <a:avLst/>
          </a:prstGeom>
          <a:ln>
            <a:headEnd type="triangle" w="med" len="med"/>
            <a:tailEnd/>
          </a:ln>
        </p:spPr>
        <p:style>
          <a:lnRef idx="1">
            <a:schemeClr val="accent6"/>
          </a:lnRef>
          <a:fillRef idx="0">
            <a:schemeClr val="accent6"/>
          </a:fillRef>
          <a:effectRef idx="0">
            <a:schemeClr val="accent6"/>
          </a:effectRef>
          <a:fontRef idx="minor">
            <a:schemeClr val="tx1"/>
          </a:fontRef>
        </p:style>
        <p:txBody>
          <a:bodyPr wrap="none" anchor="ctr"/>
          <a:lstStyle/>
          <a:p>
            <a:endParaRPr lang="en-US">
              <a:solidFill>
                <a:srgbClr val="00B050"/>
              </a:solidFill>
            </a:endParaRPr>
          </a:p>
        </p:txBody>
      </p:sp>
    </p:spTree>
    <p:extLst>
      <p:ext uri="{BB962C8B-B14F-4D97-AF65-F5344CB8AC3E}">
        <p14:creationId xmlns:p14="http://schemas.microsoft.com/office/powerpoint/2010/main" val="11366018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4"/>
</p:tagLst>
</file>

<file path=ppt/tags/tag2.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4.xml><?xml version="1.0" encoding="utf-8"?>
<p:tagLst xmlns:a="http://schemas.openxmlformats.org/drawingml/2006/main" xmlns:r="http://schemas.openxmlformats.org/officeDocument/2006/relationships" xmlns:p="http://schemas.openxmlformats.org/presentationml/2006/main">
  <p:tag name="NUM" val="17"/>
</p:tagLst>
</file>

<file path=ppt/tags/tag5.xml><?xml version="1.0" encoding="utf-8"?>
<p:tagLst xmlns:a="http://schemas.openxmlformats.org/drawingml/2006/main" xmlns:r="http://schemas.openxmlformats.org/officeDocument/2006/relationships" xmlns:p="http://schemas.openxmlformats.org/presentationml/2006/main">
  <p:tag name="NUM" val="15"/>
</p:tagLst>
</file>

<file path=ppt/theme/theme1.xml><?xml version="1.0" encoding="utf-8"?>
<a:theme xmlns:a="http://schemas.openxmlformats.org/drawingml/2006/main" name="Office Theme">
  <a:themeElements>
    <a:clrScheme name="Custom 1">
      <a:dk1>
        <a:srgbClr val="000000"/>
      </a:dk1>
      <a:lt1>
        <a:srgbClr val="FFFFFF"/>
      </a:lt1>
      <a:dk2>
        <a:srgbClr val="0096FF"/>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3750</TotalTime>
  <Words>2252</Words>
  <Application>Microsoft Macintosh PowerPoint</Application>
  <PresentationFormat>Widescreen</PresentationFormat>
  <Paragraphs>406</Paragraphs>
  <Slides>43</Slides>
  <Notes>35</Notes>
  <HiddenSlides>0</HiddenSlides>
  <MMClips>3</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7" baseType="lpstr">
      <vt:lpstr>Arial</vt:lpstr>
      <vt:lpstr>Calibri</vt:lpstr>
      <vt:lpstr>Calibri Light</vt:lpstr>
      <vt:lpstr>Cambria Math</vt:lpstr>
      <vt:lpstr>Chalkboard</vt:lpstr>
      <vt:lpstr>Courier New</vt:lpstr>
      <vt:lpstr>Georgia</vt:lpstr>
      <vt:lpstr>Helvetica</vt:lpstr>
      <vt:lpstr>Symbol</vt:lpstr>
      <vt:lpstr>Times</vt:lpstr>
      <vt:lpstr>Times New Roman</vt:lpstr>
      <vt:lpstr>Wingdings</vt:lpstr>
      <vt:lpstr>Office Theme</vt:lpstr>
      <vt:lpstr>Feuille de calcul</vt:lpstr>
      <vt:lpstr>Neurodata MRI to Graphs (NDMG)</vt:lpstr>
      <vt:lpstr>A brief overview of diffusion MRI (dMRI)</vt:lpstr>
      <vt:lpstr>White-matter imaging as a study of microstructural connectivity</vt:lpstr>
      <vt:lpstr>Diffusion in brain tissue</vt:lpstr>
      <vt:lpstr>Diffusion MRI</vt:lpstr>
      <vt:lpstr>Diffusion MRI =  Gradient Magnitudes + Directions</vt:lpstr>
      <vt:lpstr>Gradient directions</vt:lpstr>
      <vt:lpstr>Number of gradient directions matters</vt:lpstr>
      <vt:lpstr>Gradient magnitude</vt:lpstr>
      <vt:lpstr>PowerPoint Presentation</vt:lpstr>
      <vt:lpstr>Looking at the data</vt:lpstr>
      <vt:lpstr>Data analysis steps</vt:lpstr>
      <vt:lpstr>NDMG</vt:lpstr>
      <vt:lpstr>Preprocessing</vt:lpstr>
      <vt:lpstr>Distortions: Eddy currents</vt:lpstr>
      <vt:lpstr>NDMG Preprocessing</vt:lpstr>
      <vt:lpstr>Registration</vt:lpstr>
      <vt:lpstr>GOAL: Get atlas (what’s that?) to native diffusion space (what’s that?)</vt:lpstr>
      <vt:lpstr>Why not just register a dMRI directly to MNI-space like we do with fMRI?</vt:lpstr>
      <vt:lpstr>NDMG registration</vt:lpstr>
      <vt:lpstr>Estimate diffusion directions at each voxel (i.e. ‘Reconstruction’)</vt:lpstr>
      <vt:lpstr>How to represent diffusion</vt:lpstr>
      <vt:lpstr>Simplest model: Tensor</vt:lpstr>
      <vt:lpstr>The many models of diffusion</vt:lpstr>
      <vt:lpstr>PowerPoint Presentation</vt:lpstr>
      <vt:lpstr>PowerPoint Presentation</vt:lpstr>
      <vt:lpstr>NDMG Reconstruction</vt:lpstr>
      <vt:lpstr>Tractography</vt:lpstr>
      <vt:lpstr>PowerPoint Presentation</vt:lpstr>
      <vt:lpstr>Connectomics is a more recent type of tractography application</vt:lpstr>
      <vt:lpstr>Tracking</vt:lpstr>
      <vt:lpstr>Fiber ODF Tractography</vt:lpstr>
      <vt:lpstr>Deterministic vs. Probabilistic Tractography</vt:lpstr>
      <vt:lpstr>NDMG Tractography</vt:lpstr>
      <vt:lpstr>Challenge:  Recovering contralateral connections</vt:lpstr>
      <vt:lpstr>Increasing biological validity</vt:lpstr>
      <vt:lpstr>Graph Generation</vt:lpstr>
      <vt:lpstr>What counts as nodes? (Surfaces vs. Volumes)</vt:lpstr>
      <vt:lpstr>What counts as an edge?</vt:lpstr>
      <vt:lpstr>Discriminability</vt:lpstr>
      <vt:lpstr>PowerPoint Presentation</vt:lpstr>
      <vt:lpstr>Ways to run NDMG: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Investigating (Micro)structural connectivity with diffusion MRI</dc:title>
  <dc:creator>Pisner, Derek</dc:creator>
  <cp:lastModifiedBy>Pisner, Derek</cp:lastModifiedBy>
  <cp:revision>212</cp:revision>
  <cp:lastPrinted>2019-08-22T06:08:13Z</cp:lastPrinted>
  <dcterms:created xsi:type="dcterms:W3CDTF">2019-08-18T01:59:34Z</dcterms:created>
  <dcterms:modified xsi:type="dcterms:W3CDTF">2019-08-22T13:11:01Z</dcterms:modified>
</cp:coreProperties>
</file>